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slideMasters/slideMaster1.xml" ContentType="application/vnd.openxmlformats-officedocument.presentationml.slideMaster+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ppt/comments/modernComment_104_F421B72E.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s/slide7.xml" ContentType="application/vnd.openxmlformats-officedocument.presentationml.slide+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60" r:id="rId4"/>
    <p:sldId id="266" r:id="rId5"/>
    <p:sldId id="265" r:id="rId6"/>
    <p:sldId id="268" r:id="rId7"/>
    <p:sldId id="257"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C50D60F-73DE-8C13-1E44-277B647855B1}" name="Guest User" initials="GU" userId="S::urn:spo:tenantanon#22dc90ca-cc86-4e33-8d86-bfbe6ffad29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59E426-95B7-BCAB-39BA-13C52AAF2075}" v="371" dt="2025-08-19T16:56:37.014"/>
    <p1510:client id="{38BAE67A-B095-43AD-2F28-28C1701A79C4}" v="175" dt="2025-08-19T19:25:02.569"/>
    <p1510:client id="{3C85349F-9918-021B-3735-9ACB330B01DC}" v="1" dt="2025-08-19T18:47:49.5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4746" autoAdjust="0"/>
  </p:normalViewPr>
  <p:slideViewPr>
    <p:cSldViewPr snapToGrid="0">
      <p:cViewPr varScale="1">
        <p:scale>
          <a:sx n="53" d="100"/>
          <a:sy n="53" d="100"/>
        </p:scale>
        <p:origin x="1795" y="269"/>
      </p:cViewPr>
      <p:guideLst/>
    </p:cSldViewPr>
  </p:slideViewPr>
  <p:notesTextViewPr>
    <p:cViewPr>
      <p:scale>
        <a:sx n="1" d="1"/>
        <a:sy n="1" d="1"/>
      </p:scale>
      <p:origin x="0" y="-38"/>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tenantanon#22dc90ca-cc86-4e33-8d86-bfbe6ffad29a::" providerId="AD" clId="Web-{D0CC5D68-5698-1550-30C5-BB8B727E9003}"/>
    <pc:docChg chg="mod">
      <pc:chgData name="Guest User" userId="S::urn:spo:tenantanon#22dc90ca-cc86-4e33-8d86-bfbe6ffad29a::" providerId="AD" clId="Web-{D0CC5D68-5698-1550-30C5-BB8B727E9003}" dt="2025-07-15T15:01:59.460" v="0"/>
      <pc:docMkLst>
        <pc:docMk/>
      </pc:docMkLst>
    </pc:docChg>
  </pc:docChgLst>
  <pc:docChgLst>
    <pc:chgData name="Cathy Ciolek" userId="S::cciolek@ahca.org::bbf01a78-f165-4510-bc39-fa98f89338d5" providerId="AD" clId="Web-{1F59E426-95B7-BCAB-39BA-13C52AAF2075}"/>
    <pc:docChg chg="addSld delSld modSld">
      <pc:chgData name="Cathy Ciolek" userId="S::cciolek@ahca.org::bbf01a78-f165-4510-bc39-fa98f89338d5" providerId="AD" clId="Web-{1F59E426-95B7-BCAB-39BA-13C52AAF2075}" dt="2025-08-19T16:58:17.438" v="420"/>
      <pc:docMkLst>
        <pc:docMk/>
      </pc:docMkLst>
      <pc:sldChg chg="modSp">
        <pc:chgData name="Cathy Ciolek" userId="S::cciolek@ahca.org::bbf01a78-f165-4510-bc39-fa98f89338d5" providerId="AD" clId="Web-{1F59E426-95B7-BCAB-39BA-13C52AAF2075}" dt="2025-08-19T16:41:05.783" v="1" actId="20577"/>
        <pc:sldMkLst>
          <pc:docMk/>
          <pc:sldMk cId="4132670707" sldId="256"/>
        </pc:sldMkLst>
        <pc:spChg chg="mod">
          <ac:chgData name="Cathy Ciolek" userId="S::cciolek@ahca.org::bbf01a78-f165-4510-bc39-fa98f89338d5" providerId="AD" clId="Web-{1F59E426-95B7-BCAB-39BA-13C52AAF2075}" dt="2025-08-19T16:41:05.783" v="1" actId="20577"/>
          <ac:spMkLst>
            <pc:docMk/>
            <pc:sldMk cId="4132670707" sldId="256"/>
            <ac:spMk id="2" creationId="{CE8908D4-9ABA-7478-B671-F0C6906D1937}"/>
          </ac:spMkLst>
        </pc:spChg>
      </pc:sldChg>
      <pc:sldChg chg="addSp delSp modSp mod setBg modClrScheme chgLayout modNotes">
        <pc:chgData name="Cathy Ciolek" userId="S::cciolek@ahca.org::bbf01a78-f165-4510-bc39-fa98f89338d5" providerId="AD" clId="Web-{1F59E426-95B7-BCAB-39BA-13C52AAF2075}" dt="2025-08-19T16:50:08.846" v="188"/>
        <pc:sldMkLst>
          <pc:docMk/>
          <pc:sldMk cId="4095850286" sldId="260"/>
        </pc:sldMkLst>
        <pc:spChg chg="add del mod">
          <ac:chgData name="Cathy Ciolek" userId="S::cciolek@ahca.org::bbf01a78-f165-4510-bc39-fa98f89338d5" providerId="AD" clId="Web-{1F59E426-95B7-BCAB-39BA-13C52AAF2075}" dt="2025-08-19T16:45:08.009" v="51"/>
          <ac:spMkLst>
            <pc:docMk/>
            <pc:sldMk cId="4095850286" sldId="260"/>
            <ac:spMk id="2" creationId="{223FF05C-BAA9-BCEF-CC5F-A177D2963C7F}"/>
          </ac:spMkLst>
        </pc:spChg>
        <pc:spChg chg="add del mod">
          <ac:chgData name="Cathy Ciolek" userId="S::cciolek@ahca.org::bbf01a78-f165-4510-bc39-fa98f89338d5" providerId="AD" clId="Web-{1F59E426-95B7-BCAB-39BA-13C52AAF2075}" dt="2025-08-19T16:45:08.009" v="51"/>
          <ac:spMkLst>
            <pc:docMk/>
            <pc:sldMk cId="4095850286" sldId="260"/>
            <ac:spMk id="3" creationId="{FC01C38D-AFD5-DD1F-54D1-902FD83D0017}"/>
          </ac:spMkLst>
        </pc:spChg>
        <pc:spChg chg="add mod">
          <ac:chgData name="Cathy Ciolek" userId="S::cciolek@ahca.org::bbf01a78-f165-4510-bc39-fa98f89338d5" providerId="AD" clId="Web-{1F59E426-95B7-BCAB-39BA-13C52AAF2075}" dt="2025-08-19T16:50:08.846" v="188"/>
          <ac:spMkLst>
            <pc:docMk/>
            <pc:sldMk cId="4095850286" sldId="260"/>
            <ac:spMk id="4" creationId="{52985F10-1AD2-0C04-E3E6-2B1FC240B978}"/>
          </ac:spMkLst>
        </pc:spChg>
        <pc:spChg chg="add del mod">
          <ac:chgData name="Cathy Ciolek" userId="S::cciolek@ahca.org::bbf01a78-f165-4510-bc39-fa98f89338d5" providerId="AD" clId="Web-{1F59E426-95B7-BCAB-39BA-13C52AAF2075}" dt="2025-08-19T16:46:37.965" v="94"/>
          <ac:spMkLst>
            <pc:docMk/>
            <pc:sldMk cId="4095850286" sldId="260"/>
            <ac:spMk id="6" creationId="{551CB92F-42B5-FA41-6E2E-DE1579B2091F}"/>
          </ac:spMkLst>
        </pc:spChg>
        <pc:spChg chg="add del mod">
          <ac:chgData name="Cathy Ciolek" userId="S::cciolek@ahca.org::bbf01a78-f165-4510-bc39-fa98f89338d5" providerId="AD" clId="Web-{1F59E426-95B7-BCAB-39BA-13C52AAF2075}" dt="2025-08-19T16:50:08.846" v="188"/>
          <ac:spMkLst>
            <pc:docMk/>
            <pc:sldMk cId="4095850286" sldId="260"/>
            <ac:spMk id="30" creationId="{39524E15-B3A2-C2CE-1B4A-4FDF221BE745}"/>
          </ac:spMkLst>
        </pc:spChg>
        <pc:spChg chg="add">
          <ac:chgData name="Cathy Ciolek" userId="S::cciolek@ahca.org::bbf01a78-f165-4510-bc39-fa98f89338d5" providerId="AD" clId="Web-{1F59E426-95B7-BCAB-39BA-13C52AAF2075}" dt="2025-08-19T16:50:08.846" v="188"/>
          <ac:spMkLst>
            <pc:docMk/>
            <pc:sldMk cId="4095850286" sldId="260"/>
            <ac:spMk id="37" creationId="{B50AB553-2A96-4A92-96F2-93548E096954}"/>
          </ac:spMkLst>
        </pc:spChg>
        <pc:graphicFrameChg chg="add del mod ord modGraphic">
          <ac:chgData name="Cathy Ciolek" userId="S::cciolek@ahca.org::bbf01a78-f165-4510-bc39-fa98f89338d5" providerId="AD" clId="Web-{1F59E426-95B7-BCAB-39BA-13C52AAF2075}" dt="2025-08-19T16:47:09.997" v="97"/>
          <ac:graphicFrameMkLst>
            <pc:docMk/>
            <pc:sldMk cId="4095850286" sldId="260"/>
            <ac:graphicFrameMk id="7" creationId="{64C8E7B2-5E6B-76C0-69AF-514F6826FAE2}"/>
          </ac:graphicFrameMkLst>
        </pc:graphicFrameChg>
        <pc:graphicFrameChg chg="add">
          <ac:chgData name="Cathy Ciolek" userId="S::cciolek@ahca.org::bbf01a78-f165-4510-bc39-fa98f89338d5" providerId="AD" clId="Web-{1F59E426-95B7-BCAB-39BA-13C52AAF2075}" dt="2025-08-19T16:50:08.846" v="188"/>
          <ac:graphicFrameMkLst>
            <pc:docMk/>
            <pc:sldMk cId="4095850286" sldId="260"/>
            <ac:graphicFrameMk id="32" creationId="{F98A0320-A78A-3E59-65D7-190274525783}"/>
          </ac:graphicFrameMkLst>
        </pc:graphicFrameChg>
        <pc:picChg chg="add del">
          <ac:chgData name="Cathy Ciolek" userId="S::cciolek@ahca.org::bbf01a78-f165-4510-bc39-fa98f89338d5" providerId="AD" clId="Web-{1F59E426-95B7-BCAB-39BA-13C52AAF2075}" dt="2025-08-19T16:45:31.119" v="53"/>
          <ac:picMkLst>
            <pc:docMk/>
            <pc:sldMk cId="4095850286" sldId="260"/>
            <ac:picMk id="5" creationId="{64B14294-AE9F-CBB9-51D0-C3567E6E02D9}"/>
          </ac:picMkLst>
        </pc:picChg>
        <pc:picChg chg="add">
          <ac:chgData name="Cathy Ciolek" userId="S::cciolek@ahca.org::bbf01a78-f165-4510-bc39-fa98f89338d5" providerId="AD" clId="Web-{1F59E426-95B7-BCAB-39BA-13C52AAF2075}" dt="2025-08-19T16:50:08.846" v="188"/>
          <ac:picMkLst>
            <pc:docMk/>
            <pc:sldMk cId="4095850286" sldId="260"/>
            <ac:picMk id="33" creationId="{7FF7F834-DB84-0765-D3BB-F027B36F6F18}"/>
          </ac:picMkLst>
        </pc:picChg>
      </pc:sldChg>
      <pc:sldChg chg="del">
        <pc:chgData name="Cathy Ciolek" userId="S::cciolek@ahca.org::bbf01a78-f165-4510-bc39-fa98f89338d5" providerId="AD" clId="Web-{1F59E426-95B7-BCAB-39BA-13C52AAF2075}" dt="2025-08-19T16:53:15.883" v="189"/>
        <pc:sldMkLst>
          <pc:docMk/>
          <pc:sldMk cId="2051381564" sldId="261"/>
        </pc:sldMkLst>
      </pc:sldChg>
      <pc:sldChg chg="del">
        <pc:chgData name="Cathy Ciolek" userId="S::cciolek@ahca.org::bbf01a78-f165-4510-bc39-fa98f89338d5" providerId="AD" clId="Web-{1F59E426-95B7-BCAB-39BA-13C52AAF2075}" dt="2025-08-19T16:53:17.117" v="190"/>
        <pc:sldMkLst>
          <pc:docMk/>
          <pc:sldMk cId="3733771225" sldId="263"/>
        </pc:sldMkLst>
      </pc:sldChg>
      <pc:sldChg chg="del">
        <pc:chgData name="Cathy Ciolek" userId="S::cciolek@ahca.org::bbf01a78-f165-4510-bc39-fa98f89338d5" providerId="AD" clId="Web-{1F59E426-95B7-BCAB-39BA-13C52AAF2075}" dt="2025-08-19T16:53:36.243" v="191"/>
        <pc:sldMkLst>
          <pc:docMk/>
          <pc:sldMk cId="3605646409" sldId="264"/>
        </pc:sldMkLst>
      </pc:sldChg>
      <pc:sldChg chg="modNotes">
        <pc:chgData name="Cathy Ciolek" userId="S::cciolek@ahca.org::bbf01a78-f165-4510-bc39-fa98f89338d5" providerId="AD" clId="Web-{1F59E426-95B7-BCAB-39BA-13C52AAF2075}" dt="2025-08-19T16:58:17.438" v="420"/>
        <pc:sldMkLst>
          <pc:docMk/>
          <pc:sldMk cId="3141147705" sldId="265"/>
        </pc:sldMkLst>
      </pc:sldChg>
      <pc:sldChg chg="modSp new">
        <pc:chgData name="Cathy Ciolek" userId="S::cciolek@ahca.org::bbf01a78-f165-4510-bc39-fa98f89338d5" providerId="AD" clId="Web-{1F59E426-95B7-BCAB-39BA-13C52AAF2075}" dt="2025-08-19T16:56:37.014" v="417" actId="20577"/>
        <pc:sldMkLst>
          <pc:docMk/>
          <pc:sldMk cId="3539015833" sldId="266"/>
        </pc:sldMkLst>
        <pc:spChg chg="mod">
          <ac:chgData name="Cathy Ciolek" userId="S::cciolek@ahca.org::bbf01a78-f165-4510-bc39-fa98f89338d5" providerId="AD" clId="Web-{1F59E426-95B7-BCAB-39BA-13C52AAF2075}" dt="2025-08-19T16:54:13.009" v="208" actId="20577"/>
          <ac:spMkLst>
            <pc:docMk/>
            <pc:sldMk cId="3539015833" sldId="266"/>
            <ac:spMk id="2" creationId="{2A4CC7D6-11BE-C7E4-7F17-C26F188586C2}"/>
          </ac:spMkLst>
        </pc:spChg>
        <pc:spChg chg="mod">
          <ac:chgData name="Cathy Ciolek" userId="S::cciolek@ahca.org::bbf01a78-f165-4510-bc39-fa98f89338d5" providerId="AD" clId="Web-{1F59E426-95B7-BCAB-39BA-13C52AAF2075}" dt="2025-08-19T16:56:37.014" v="417" actId="20577"/>
          <ac:spMkLst>
            <pc:docMk/>
            <pc:sldMk cId="3539015833" sldId="266"/>
            <ac:spMk id="3" creationId="{329BA979-C6D3-16AE-A233-9644E9D591AB}"/>
          </ac:spMkLst>
        </pc:spChg>
      </pc:sldChg>
    </pc:docChg>
  </pc:docChgLst>
  <pc:docChgLst>
    <pc:chgData name="Guest User" userId="S::urn:spo:tenantanon#22dc90ca-cc86-4e33-8d86-bfbe6ffad29a::" providerId="AD" clId="Web-{38BAE67A-B095-43AD-2F28-28C1701A79C4}"/>
    <pc:docChg chg="addSld delSld modSld">
      <pc:chgData name="Guest User" userId="S::urn:spo:tenantanon#22dc90ca-cc86-4e33-8d86-bfbe6ffad29a::" providerId="AD" clId="Web-{38BAE67A-B095-43AD-2F28-28C1701A79C4}" dt="2025-08-19T19:25:02.569" v="181" actId="20577"/>
      <pc:docMkLst>
        <pc:docMk/>
      </pc:docMkLst>
      <pc:sldChg chg="modSp">
        <pc:chgData name="Guest User" userId="S::urn:spo:tenantanon#22dc90ca-cc86-4e33-8d86-bfbe6ffad29a::" providerId="AD" clId="Web-{38BAE67A-B095-43AD-2F28-28C1701A79C4}" dt="2025-08-19T19:24:09.210" v="179" actId="20577"/>
        <pc:sldMkLst>
          <pc:docMk/>
          <pc:sldMk cId="2533885303" sldId="257"/>
        </pc:sldMkLst>
        <pc:spChg chg="mod">
          <ac:chgData name="Guest User" userId="S::urn:spo:tenantanon#22dc90ca-cc86-4e33-8d86-bfbe6ffad29a::" providerId="AD" clId="Web-{38BAE67A-B095-43AD-2F28-28C1701A79C4}" dt="2025-08-19T19:24:09.210" v="179" actId="20577"/>
          <ac:spMkLst>
            <pc:docMk/>
            <pc:sldMk cId="2533885303" sldId="257"/>
            <ac:spMk id="3" creationId="{3E1C3C07-7627-3B81-67A2-456A54579D86}"/>
          </ac:spMkLst>
        </pc:spChg>
      </pc:sldChg>
      <pc:sldChg chg="modNotes">
        <pc:chgData name="Guest User" userId="S::urn:spo:tenantanon#22dc90ca-cc86-4e33-8d86-bfbe6ffad29a::" providerId="AD" clId="Web-{38BAE67A-B095-43AD-2F28-28C1701A79C4}" dt="2025-08-19T19:19:14.974" v="139"/>
        <pc:sldMkLst>
          <pc:docMk/>
          <pc:sldMk cId="3141147705" sldId="265"/>
        </pc:sldMkLst>
      </pc:sldChg>
      <pc:sldChg chg="modSp">
        <pc:chgData name="Guest User" userId="S::urn:spo:tenantanon#22dc90ca-cc86-4e33-8d86-bfbe6ffad29a::" providerId="AD" clId="Web-{38BAE67A-B095-43AD-2F28-28C1701A79C4}" dt="2025-08-19T19:16:03.364" v="109" actId="20577"/>
        <pc:sldMkLst>
          <pc:docMk/>
          <pc:sldMk cId="3539015833" sldId="266"/>
        </pc:sldMkLst>
        <pc:spChg chg="mod">
          <ac:chgData name="Guest User" userId="S::urn:spo:tenantanon#22dc90ca-cc86-4e33-8d86-bfbe6ffad29a::" providerId="AD" clId="Web-{38BAE67A-B095-43AD-2F28-28C1701A79C4}" dt="2025-08-19T19:16:03.364" v="109" actId="20577"/>
          <ac:spMkLst>
            <pc:docMk/>
            <pc:sldMk cId="3539015833" sldId="266"/>
            <ac:spMk id="3" creationId="{329BA979-C6D3-16AE-A233-9644E9D591AB}"/>
          </ac:spMkLst>
        </pc:spChg>
      </pc:sldChg>
      <pc:sldChg chg="modSp new del">
        <pc:chgData name="Guest User" userId="S::urn:spo:tenantanon#22dc90ca-cc86-4e33-8d86-bfbe6ffad29a::" providerId="AD" clId="Web-{38BAE67A-B095-43AD-2F28-28C1701A79C4}" dt="2025-08-19T19:16:12.599" v="110"/>
        <pc:sldMkLst>
          <pc:docMk/>
          <pc:sldMk cId="1252264042" sldId="267"/>
        </pc:sldMkLst>
        <pc:spChg chg="mod">
          <ac:chgData name="Guest User" userId="S::urn:spo:tenantanon#22dc90ca-cc86-4e33-8d86-bfbe6ffad29a::" providerId="AD" clId="Web-{38BAE67A-B095-43AD-2F28-28C1701A79C4}" dt="2025-08-19T19:11:49.754" v="48" actId="20577"/>
          <ac:spMkLst>
            <pc:docMk/>
            <pc:sldMk cId="1252264042" sldId="267"/>
            <ac:spMk id="2" creationId="{C6398C0D-529C-9771-B972-62BE9F308448}"/>
          </ac:spMkLst>
        </pc:spChg>
        <pc:spChg chg="mod">
          <ac:chgData name="Guest User" userId="S::urn:spo:tenantanon#22dc90ca-cc86-4e33-8d86-bfbe6ffad29a::" providerId="AD" clId="Web-{38BAE67A-B095-43AD-2F28-28C1701A79C4}" dt="2025-08-19T19:15:49.723" v="105" actId="20577"/>
          <ac:spMkLst>
            <pc:docMk/>
            <pc:sldMk cId="1252264042" sldId="267"/>
            <ac:spMk id="3" creationId="{3B0E1DC5-406B-1122-512E-9F6285AE417E}"/>
          </ac:spMkLst>
        </pc:spChg>
      </pc:sldChg>
      <pc:sldChg chg="new del">
        <pc:chgData name="Guest User" userId="S::urn:spo:tenantanon#22dc90ca-cc86-4e33-8d86-bfbe6ffad29a::" providerId="AD" clId="Web-{38BAE67A-B095-43AD-2F28-28C1701A79C4}" dt="2025-08-19T19:19:38.037" v="142"/>
        <pc:sldMkLst>
          <pc:docMk/>
          <pc:sldMk cId="2181041870" sldId="267"/>
        </pc:sldMkLst>
      </pc:sldChg>
      <pc:sldChg chg="modSp new">
        <pc:chgData name="Guest User" userId="S::urn:spo:tenantanon#22dc90ca-cc86-4e33-8d86-bfbe6ffad29a::" providerId="AD" clId="Web-{38BAE67A-B095-43AD-2F28-28C1701A79C4}" dt="2025-08-19T19:25:02.569" v="181" actId="20577"/>
        <pc:sldMkLst>
          <pc:docMk/>
          <pc:sldMk cId="3350596265" sldId="268"/>
        </pc:sldMkLst>
        <pc:spChg chg="mod">
          <ac:chgData name="Guest User" userId="S::urn:spo:tenantanon#22dc90ca-cc86-4e33-8d86-bfbe6ffad29a::" providerId="AD" clId="Web-{38BAE67A-B095-43AD-2F28-28C1701A79C4}" dt="2025-08-19T19:19:03.927" v="138" actId="20577"/>
          <ac:spMkLst>
            <pc:docMk/>
            <pc:sldMk cId="3350596265" sldId="268"/>
            <ac:spMk id="2" creationId="{21094C0C-684A-3C7C-E568-60C8F488E855}"/>
          </ac:spMkLst>
        </pc:spChg>
        <pc:spChg chg="mod">
          <ac:chgData name="Guest User" userId="S::urn:spo:tenantanon#22dc90ca-cc86-4e33-8d86-bfbe6ffad29a::" providerId="AD" clId="Web-{38BAE67A-B095-43AD-2F28-28C1701A79C4}" dt="2025-08-19T19:25:02.569" v="181" actId="20577"/>
          <ac:spMkLst>
            <pc:docMk/>
            <pc:sldMk cId="3350596265" sldId="268"/>
            <ac:spMk id="3" creationId="{1331A5A7-DE73-025E-8CCF-9FA1E0396023}"/>
          </ac:spMkLst>
        </pc:spChg>
      </pc:sldChg>
      <pc:sldChg chg="new del">
        <pc:chgData name="Guest User" userId="S::urn:spo:tenantanon#22dc90ca-cc86-4e33-8d86-bfbe6ffad29a::" providerId="AD" clId="Web-{38BAE67A-B095-43AD-2F28-28C1701A79C4}" dt="2025-08-19T19:19:31.177" v="141"/>
        <pc:sldMkLst>
          <pc:docMk/>
          <pc:sldMk cId="3192340985" sldId="269"/>
        </pc:sldMkLst>
      </pc:sldChg>
    </pc:docChg>
  </pc:docChgLst>
  <pc:docChgLst>
    <pc:chgData name="Guest User" userId="S::urn:spo:tenantanon#22dc90ca-cc86-4e33-8d86-bfbe6ffad29a::" providerId="AD" clId="Web-{3C85349F-9918-021B-3735-9ACB330B01DC}"/>
    <pc:docChg chg="modSld">
      <pc:chgData name="Guest User" userId="S::urn:spo:tenantanon#22dc90ca-cc86-4e33-8d86-bfbe6ffad29a::" providerId="AD" clId="Web-{3C85349F-9918-021B-3735-9ACB330B01DC}" dt="2025-08-19T18:49:58.915" v="32"/>
      <pc:docMkLst>
        <pc:docMk/>
      </pc:docMkLst>
      <pc:sldChg chg="modNotes">
        <pc:chgData name="Guest User" userId="S::urn:spo:tenantanon#22dc90ca-cc86-4e33-8d86-bfbe6ffad29a::" providerId="AD" clId="Web-{3C85349F-9918-021B-3735-9ACB330B01DC}" dt="2025-08-19T18:47:49.519" v="8"/>
        <pc:sldMkLst>
          <pc:docMk/>
          <pc:sldMk cId="4132670707" sldId="256"/>
        </pc:sldMkLst>
      </pc:sldChg>
      <pc:sldChg chg="modNotes">
        <pc:chgData name="Guest User" userId="S::urn:spo:tenantanon#22dc90ca-cc86-4e33-8d86-bfbe6ffad29a::" providerId="AD" clId="Web-{3C85349F-9918-021B-3735-9ACB330B01DC}" dt="2025-08-19T18:48:31.505" v="19"/>
        <pc:sldMkLst>
          <pc:docMk/>
          <pc:sldMk cId="2856150983" sldId="258"/>
        </pc:sldMkLst>
      </pc:sldChg>
      <pc:sldChg chg="modNotes">
        <pc:chgData name="Guest User" userId="S::urn:spo:tenantanon#22dc90ca-cc86-4e33-8d86-bfbe6ffad29a::" providerId="AD" clId="Web-{3C85349F-9918-021B-3735-9ACB330B01DC}" dt="2025-08-19T18:49:58.915" v="32"/>
        <pc:sldMkLst>
          <pc:docMk/>
          <pc:sldMk cId="3141147705" sldId="265"/>
        </pc:sldMkLst>
      </pc:sldChg>
    </pc:docChg>
  </pc:docChgLst>
</pc:chgInfo>
</file>

<file path=ppt/comments/modernComment_104_F421B72E.xml><?xml version="1.0" encoding="utf-8"?>
<p188:cmLst xmlns:a="http://schemas.openxmlformats.org/drawingml/2006/main" xmlns:r="http://schemas.openxmlformats.org/officeDocument/2006/relationships" xmlns:p188="http://schemas.microsoft.com/office/powerpoint/2018/8/main">
  <p188:cm id="{F5356D96-40A8-4A96-8B93-6E1F43CABC7D}" authorId="{0C50D60F-73DE-8C13-1E44-277B647855B1}" status="resolved" created="2025-07-15T15:01:59.460" complete="100000">
    <pc:sldMkLst xmlns:pc="http://schemas.microsoft.com/office/powerpoint/2013/main/command">
      <pc:docMk/>
      <pc:sldMk cId="4095850286" sldId="260"/>
    </pc:sldMkLst>
    <p188:txBody>
      <a:bodyPr/>
      <a:lstStyle/>
      <a:p>
        <a:r>
          <a:rPr lang="en-US"/>
          <a:t>This slide is true but I might revise to show that some intermediate level disinfectant kill C. diff spores. These do not kill all spores so that they are not performing HLD. for this audience it may be enough to say that HLD disinfection is a specialized skill performed in certain areas of the facility.</a:t>
        </a:r>
      </a:p>
    </p188:txBody>
  </p188:cm>
</p188: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A0FA49C-E50B-464B-B46C-9D67E980B31F}" type="doc">
      <dgm:prSet loTypeId="urn:microsoft.com/office/officeart/2016/7/layout/BasicLinearProcessNumbered" loCatId="process" qsTypeId="urn:microsoft.com/office/officeart/2005/8/quickstyle/simple1" qsCatId="simple" csTypeId="urn:microsoft.com/office/officeart/2005/8/colors/colorful5" csCatId="colorful"/>
      <dgm:spPr/>
      <dgm:t>
        <a:bodyPr/>
        <a:lstStyle/>
        <a:p>
          <a:endParaRPr lang="en-US"/>
        </a:p>
      </dgm:t>
    </dgm:pt>
    <dgm:pt modelId="{5D41D1F0-8157-4F81-8834-BADDB10575A8}">
      <dgm:prSet/>
      <dgm:spPr/>
      <dgm:t>
        <a:bodyPr/>
        <a:lstStyle/>
        <a:p>
          <a:r>
            <a:rPr lang="en-US" b="1"/>
            <a:t>Low level disinfection</a:t>
          </a:r>
          <a:r>
            <a:rPr lang="en-US"/>
            <a:t> kills most vegetative bacteria, some viruses, and some fungi, but cannot be relied upon to kill mycobacteria or bacterial spores. </a:t>
          </a:r>
        </a:p>
      </dgm:t>
    </dgm:pt>
    <dgm:pt modelId="{F3203029-6057-4CB1-A5F2-2AEBACDA47A5}" type="parTrans" cxnId="{1F43B8DC-8F21-45EE-80F8-7274AC8D4ADE}">
      <dgm:prSet/>
      <dgm:spPr/>
      <dgm:t>
        <a:bodyPr/>
        <a:lstStyle/>
        <a:p>
          <a:endParaRPr lang="en-US"/>
        </a:p>
      </dgm:t>
    </dgm:pt>
    <dgm:pt modelId="{F19FA298-0827-4888-B39F-1EB155D99D0E}" type="sibTrans" cxnId="{1F43B8DC-8F21-45EE-80F8-7274AC8D4ADE}">
      <dgm:prSet phldrT="1" phldr="0"/>
      <dgm:spPr/>
      <dgm:t>
        <a:bodyPr/>
        <a:lstStyle/>
        <a:p>
          <a:r>
            <a:rPr lang="en-US"/>
            <a:t>1</a:t>
          </a:r>
        </a:p>
      </dgm:t>
    </dgm:pt>
    <dgm:pt modelId="{2F2C4BD8-0CAE-49C6-8D33-21D7F1F21426}">
      <dgm:prSet/>
      <dgm:spPr/>
      <dgm:t>
        <a:bodyPr/>
        <a:lstStyle/>
        <a:p>
          <a:r>
            <a:rPr lang="en-US" b="1"/>
            <a:t>Intermediate level disinfection </a:t>
          </a:r>
          <a:r>
            <a:rPr lang="en-US"/>
            <a:t>kills vegetative bacteria, most viruses and most fungi, but does not reliably kill all bacterial spores. </a:t>
          </a:r>
        </a:p>
      </dgm:t>
    </dgm:pt>
    <dgm:pt modelId="{DAC90E9F-55AF-4981-8057-073DC5535F81}" type="parTrans" cxnId="{30E64640-95C8-4A9E-9BAD-5A6827E6546D}">
      <dgm:prSet/>
      <dgm:spPr/>
      <dgm:t>
        <a:bodyPr/>
        <a:lstStyle/>
        <a:p>
          <a:endParaRPr lang="en-US"/>
        </a:p>
      </dgm:t>
    </dgm:pt>
    <dgm:pt modelId="{ED6328D6-8BB9-4E3B-B847-E312CD78E4E3}" type="sibTrans" cxnId="{30E64640-95C8-4A9E-9BAD-5A6827E6546D}">
      <dgm:prSet phldrT="2" phldr="0"/>
      <dgm:spPr/>
      <dgm:t>
        <a:bodyPr/>
        <a:lstStyle/>
        <a:p>
          <a:r>
            <a:rPr lang="en-US"/>
            <a:t>2</a:t>
          </a:r>
        </a:p>
      </dgm:t>
    </dgm:pt>
    <dgm:pt modelId="{1099C2CF-AC83-4927-8EEC-AA5BE674B0E4}">
      <dgm:prSet/>
      <dgm:spPr/>
      <dgm:t>
        <a:bodyPr/>
        <a:lstStyle/>
        <a:p>
          <a:r>
            <a:rPr lang="en-US"/>
            <a:t>They do kill </a:t>
          </a:r>
          <a:r>
            <a:rPr lang="en-US" i="1"/>
            <a:t>C. diff</a:t>
          </a:r>
          <a:r>
            <a:rPr lang="en-US"/>
            <a:t> spores</a:t>
          </a:r>
        </a:p>
      </dgm:t>
    </dgm:pt>
    <dgm:pt modelId="{E5006735-3245-46D7-A446-DBC53EE528DD}" type="parTrans" cxnId="{D095BB2D-3EB5-4C74-A8F1-4DA8A79A9565}">
      <dgm:prSet/>
      <dgm:spPr/>
      <dgm:t>
        <a:bodyPr/>
        <a:lstStyle/>
        <a:p>
          <a:endParaRPr lang="en-US"/>
        </a:p>
      </dgm:t>
    </dgm:pt>
    <dgm:pt modelId="{B43D238F-DF5B-49F8-A6FF-A0A4381E05BD}" type="sibTrans" cxnId="{D095BB2D-3EB5-4C74-A8F1-4DA8A79A9565}">
      <dgm:prSet/>
      <dgm:spPr/>
      <dgm:t>
        <a:bodyPr/>
        <a:lstStyle/>
        <a:p>
          <a:endParaRPr lang="en-US"/>
        </a:p>
      </dgm:t>
    </dgm:pt>
    <dgm:pt modelId="{2B7746E9-ADEB-4072-81C5-109388930CAD}">
      <dgm:prSet/>
      <dgm:spPr/>
      <dgm:t>
        <a:bodyPr/>
        <a:lstStyle/>
        <a:p>
          <a:r>
            <a:rPr lang="en-US" b="1"/>
            <a:t>High level disinfection</a:t>
          </a:r>
          <a:r>
            <a:rPr lang="en-US"/>
            <a:t> is a specialized skill performed in certain areas of the facility </a:t>
          </a:r>
        </a:p>
      </dgm:t>
    </dgm:pt>
    <dgm:pt modelId="{D53291BE-5112-4E03-82AD-D98EEB6FB015}" type="parTrans" cxnId="{57BE1FEE-756B-4D43-98AF-34B7013D9529}">
      <dgm:prSet/>
      <dgm:spPr/>
      <dgm:t>
        <a:bodyPr/>
        <a:lstStyle/>
        <a:p>
          <a:endParaRPr lang="en-US"/>
        </a:p>
      </dgm:t>
    </dgm:pt>
    <dgm:pt modelId="{061AAFBD-FC88-4F87-BFE8-0C5EF374B7B7}" type="sibTrans" cxnId="{57BE1FEE-756B-4D43-98AF-34B7013D9529}">
      <dgm:prSet phldrT="3" phldr="0"/>
      <dgm:spPr/>
      <dgm:t>
        <a:bodyPr/>
        <a:lstStyle/>
        <a:p>
          <a:r>
            <a:rPr lang="en-US"/>
            <a:t>3</a:t>
          </a:r>
        </a:p>
      </dgm:t>
    </dgm:pt>
    <dgm:pt modelId="{CCE74B04-971E-4E63-91FA-B9FDC555A8A9}" type="pres">
      <dgm:prSet presAssocID="{DA0FA49C-E50B-464B-B46C-9D67E980B31F}" presName="Name0" presStyleCnt="0">
        <dgm:presLayoutVars>
          <dgm:animLvl val="lvl"/>
          <dgm:resizeHandles val="exact"/>
        </dgm:presLayoutVars>
      </dgm:prSet>
      <dgm:spPr/>
    </dgm:pt>
    <dgm:pt modelId="{48CED34D-B463-4AC8-9937-C9D273F80352}" type="pres">
      <dgm:prSet presAssocID="{5D41D1F0-8157-4F81-8834-BADDB10575A8}" presName="compositeNode" presStyleCnt="0">
        <dgm:presLayoutVars>
          <dgm:bulletEnabled val="1"/>
        </dgm:presLayoutVars>
      </dgm:prSet>
      <dgm:spPr/>
    </dgm:pt>
    <dgm:pt modelId="{B91DCE09-6C9F-4BE4-B203-F558A8AA936A}" type="pres">
      <dgm:prSet presAssocID="{5D41D1F0-8157-4F81-8834-BADDB10575A8}" presName="bgRect" presStyleLbl="bgAccFollowNode1" presStyleIdx="0" presStyleCnt="3"/>
      <dgm:spPr/>
    </dgm:pt>
    <dgm:pt modelId="{BA1847C0-38D7-4F78-9159-455007D17007}" type="pres">
      <dgm:prSet presAssocID="{F19FA298-0827-4888-B39F-1EB155D99D0E}" presName="sibTransNodeCircle" presStyleLbl="alignNode1" presStyleIdx="0" presStyleCnt="6">
        <dgm:presLayoutVars>
          <dgm:chMax val="0"/>
          <dgm:bulletEnabled/>
        </dgm:presLayoutVars>
      </dgm:prSet>
      <dgm:spPr/>
    </dgm:pt>
    <dgm:pt modelId="{6E0C9748-8B47-4D9B-9E7B-20304E0FEF21}" type="pres">
      <dgm:prSet presAssocID="{5D41D1F0-8157-4F81-8834-BADDB10575A8}" presName="bottomLine" presStyleLbl="alignNode1" presStyleIdx="1" presStyleCnt="6">
        <dgm:presLayoutVars/>
      </dgm:prSet>
      <dgm:spPr/>
    </dgm:pt>
    <dgm:pt modelId="{40203961-F54D-425D-965C-114BE4562D46}" type="pres">
      <dgm:prSet presAssocID="{5D41D1F0-8157-4F81-8834-BADDB10575A8}" presName="nodeText" presStyleLbl="bgAccFollowNode1" presStyleIdx="0" presStyleCnt="3">
        <dgm:presLayoutVars>
          <dgm:bulletEnabled val="1"/>
        </dgm:presLayoutVars>
      </dgm:prSet>
      <dgm:spPr/>
    </dgm:pt>
    <dgm:pt modelId="{8E8A6B75-CF85-4116-9462-83C0CDC93EE4}" type="pres">
      <dgm:prSet presAssocID="{F19FA298-0827-4888-B39F-1EB155D99D0E}" presName="sibTrans" presStyleCnt="0"/>
      <dgm:spPr/>
    </dgm:pt>
    <dgm:pt modelId="{6AACD439-97AE-4485-A73A-6E055E0F07E6}" type="pres">
      <dgm:prSet presAssocID="{2F2C4BD8-0CAE-49C6-8D33-21D7F1F21426}" presName="compositeNode" presStyleCnt="0">
        <dgm:presLayoutVars>
          <dgm:bulletEnabled val="1"/>
        </dgm:presLayoutVars>
      </dgm:prSet>
      <dgm:spPr/>
    </dgm:pt>
    <dgm:pt modelId="{917F2F39-2FB0-467A-88ED-457DDF03BA61}" type="pres">
      <dgm:prSet presAssocID="{2F2C4BD8-0CAE-49C6-8D33-21D7F1F21426}" presName="bgRect" presStyleLbl="bgAccFollowNode1" presStyleIdx="1" presStyleCnt="3"/>
      <dgm:spPr/>
    </dgm:pt>
    <dgm:pt modelId="{D1D68531-F7F2-4B94-B627-D5A0DDAA7F30}" type="pres">
      <dgm:prSet presAssocID="{ED6328D6-8BB9-4E3B-B847-E312CD78E4E3}" presName="sibTransNodeCircle" presStyleLbl="alignNode1" presStyleIdx="2" presStyleCnt="6">
        <dgm:presLayoutVars>
          <dgm:chMax val="0"/>
          <dgm:bulletEnabled/>
        </dgm:presLayoutVars>
      </dgm:prSet>
      <dgm:spPr/>
    </dgm:pt>
    <dgm:pt modelId="{4AD88B9D-38D1-4EDD-83E0-F39B60975F76}" type="pres">
      <dgm:prSet presAssocID="{2F2C4BD8-0CAE-49C6-8D33-21D7F1F21426}" presName="bottomLine" presStyleLbl="alignNode1" presStyleIdx="3" presStyleCnt="6">
        <dgm:presLayoutVars/>
      </dgm:prSet>
      <dgm:spPr/>
    </dgm:pt>
    <dgm:pt modelId="{1D4751FD-06BE-4896-B376-1A6323953AE4}" type="pres">
      <dgm:prSet presAssocID="{2F2C4BD8-0CAE-49C6-8D33-21D7F1F21426}" presName="nodeText" presStyleLbl="bgAccFollowNode1" presStyleIdx="1" presStyleCnt="3">
        <dgm:presLayoutVars>
          <dgm:bulletEnabled val="1"/>
        </dgm:presLayoutVars>
      </dgm:prSet>
      <dgm:spPr/>
    </dgm:pt>
    <dgm:pt modelId="{9A08B57F-34E1-4E49-86D2-771499771868}" type="pres">
      <dgm:prSet presAssocID="{ED6328D6-8BB9-4E3B-B847-E312CD78E4E3}" presName="sibTrans" presStyleCnt="0"/>
      <dgm:spPr/>
    </dgm:pt>
    <dgm:pt modelId="{059EA0BB-ADBF-48E4-976D-8480D2957245}" type="pres">
      <dgm:prSet presAssocID="{2B7746E9-ADEB-4072-81C5-109388930CAD}" presName="compositeNode" presStyleCnt="0">
        <dgm:presLayoutVars>
          <dgm:bulletEnabled val="1"/>
        </dgm:presLayoutVars>
      </dgm:prSet>
      <dgm:spPr/>
    </dgm:pt>
    <dgm:pt modelId="{53DB185C-805E-44ED-91CA-805389132805}" type="pres">
      <dgm:prSet presAssocID="{2B7746E9-ADEB-4072-81C5-109388930CAD}" presName="bgRect" presStyleLbl="bgAccFollowNode1" presStyleIdx="2" presStyleCnt="3"/>
      <dgm:spPr/>
    </dgm:pt>
    <dgm:pt modelId="{0653BEA3-C82F-45F8-97DC-CBF6EC42D5DF}" type="pres">
      <dgm:prSet presAssocID="{061AAFBD-FC88-4F87-BFE8-0C5EF374B7B7}" presName="sibTransNodeCircle" presStyleLbl="alignNode1" presStyleIdx="4" presStyleCnt="6">
        <dgm:presLayoutVars>
          <dgm:chMax val="0"/>
          <dgm:bulletEnabled/>
        </dgm:presLayoutVars>
      </dgm:prSet>
      <dgm:spPr/>
    </dgm:pt>
    <dgm:pt modelId="{48068C2B-6FE5-452D-9FEA-81BB58DD8D0B}" type="pres">
      <dgm:prSet presAssocID="{2B7746E9-ADEB-4072-81C5-109388930CAD}" presName="bottomLine" presStyleLbl="alignNode1" presStyleIdx="5" presStyleCnt="6">
        <dgm:presLayoutVars/>
      </dgm:prSet>
      <dgm:spPr/>
    </dgm:pt>
    <dgm:pt modelId="{7C94954F-1B31-42D5-94B7-58FC8B73ED1E}" type="pres">
      <dgm:prSet presAssocID="{2B7746E9-ADEB-4072-81C5-109388930CAD}" presName="nodeText" presStyleLbl="bgAccFollowNode1" presStyleIdx="2" presStyleCnt="3">
        <dgm:presLayoutVars>
          <dgm:bulletEnabled val="1"/>
        </dgm:presLayoutVars>
      </dgm:prSet>
      <dgm:spPr/>
    </dgm:pt>
  </dgm:ptLst>
  <dgm:cxnLst>
    <dgm:cxn modelId="{2645BB26-9532-4D16-99E0-D71151992B04}" type="presOf" srcId="{2F2C4BD8-0CAE-49C6-8D33-21D7F1F21426}" destId="{1D4751FD-06BE-4896-B376-1A6323953AE4}" srcOrd="1" destOrd="0" presId="urn:microsoft.com/office/officeart/2016/7/layout/BasicLinearProcessNumbered"/>
    <dgm:cxn modelId="{613B862A-4F5B-4CB6-A754-6FC9280D6755}" type="presOf" srcId="{5D41D1F0-8157-4F81-8834-BADDB10575A8}" destId="{40203961-F54D-425D-965C-114BE4562D46}" srcOrd="1" destOrd="0" presId="urn:microsoft.com/office/officeart/2016/7/layout/BasicLinearProcessNumbered"/>
    <dgm:cxn modelId="{D095BB2D-3EB5-4C74-A8F1-4DA8A79A9565}" srcId="{2F2C4BD8-0CAE-49C6-8D33-21D7F1F21426}" destId="{1099C2CF-AC83-4927-8EEC-AA5BE674B0E4}" srcOrd="0" destOrd="0" parTransId="{E5006735-3245-46D7-A446-DBC53EE528DD}" sibTransId="{B43D238F-DF5B-49F8-A6FF-A0A4381E05BD}"/>
    <dgm:cxn modelId="{BCAF973A-CC78-47DC-87E3-56239C0A9854}" type="presOf" srcId="{DA0FA49C-E50B-464B-B46C-9D67E980B31F}" destId="{CCE74B04-971E-4E63-91FA-B9FDC555A8A9}" srcOrd="0" destOrd="0" presId="urn:microsoft.com/office/officeart/2016/7/layout/BasicLinearProcessNumbered"/>
    <dgm:cxn modelId="{9536D63A-C34B-4E06-8749-451A1CC9B87C}" type="presOf" srcId="{061AAFBD-FC88-4F87-BFE8-0C5EF374B7B7}" destId="{0653BEA3-C82F-45F8-97DC-CBF6EC42D5DF}" srcOrd="0" destOrd="0" presId="urn:microsoft.com/office/officeart/2016/7/layout/BasicLinearProcessNumbered"/>
    <dgm:cxn modelId="{30E64640-95C8-4A9E-9BAD-5A6827E6546D}" srcId="{DA0FA49C-E50B-464B-B46C-9D67E980B31F}" destId="{2F2C4BD8-0CAE-49C6-8D33-21D7F1F21426}" srcOrd="1" destOrd="0" parTransId="{DAC90E9F-55AF-4981-8057-073DC5535F81}" sibTransId="{ED6328D6-8BB9-4E3B-B847-E312CD78E4E3}"/>
    <dgm:cxn modelId="{68C8CB50-8445-4D45-BD98-CEBEFDE7D221}" type="presOf" srcId="{2F2C4BD8-0CAE-49C6-8D33-21D7F1F21426}" destId="{917F2F39-2FB0-467A-88ED-457DDF03BA61}" srcOrd="0" destOrd="0" presId="urn:microsoft.com/office/officeart/2016/7/layout/BasicLinearProcessNumbered"/>
    <dgm:cxn modelId="{FE54A574-236D-42E3-A576-3C04DA162B9D}" type="presOf" srcId="{F19FA298-0827-4888-B39F-1EB155D99D0E}" destId="{BA1847C0-38D7-4F78-9159-455007D17007}" srcOrd="0" destOrd="0" presId="urn:microsoft.com/office/officeart/2016/7/layout/BasicLinearProcessNumbered"/>
    <dgm:cxn modelId="{CC03F055-B309-44EF-A955-CBA953764081}" type="presOf" srcId="{1099C2CF-AC83-4927-8EEC-AA5BE674B0E4}" destId="{1D4751FD-06BE-4896-B376-1A6323953AE4}" srcOrd="0" destOrd="1" presId="urn:microsoft.com/office/officeart/2016/7/layout/BasicLinearProcessNumbered"/>
    <dgm:cxn modelId="{B08EF599-2263-41BB-85BA-CD9D634184D3}" type="presOf" srcId="{5D41D1F0-8157-4F81-8834-BADDB10575A8}" destId="{B91DCE09-6C9F-4BE4-B203-F558A8AA936A}" srcOrd="0" destOrd="0" presId="urn:microsoft.com/office/officeart/2016/7/layout/BasicLinearProcessNumbered"/>
    <dgm:cxn modelId="{EB8C29AD-988A-4D4A-AC69-5C4F1A99BC46}" type="presOf" srcId="{2B7746E9-ADEB-4072-81C5-109388930CAD}" destId="{53DB185C-805E-44ED-91CA-805389132805}" srcOrd="0" destOrd="0" presId="urn:microsoft.com/office/officeart/2016/7/layout/BasicLinearProcessNumbered"/>
    <dgm:cxn modelId="{892E14BB-8A5B-4017-85A1-443535B1354A}" type="presOf" srcId="{ED6328D6-8BB9-4E3B-B847-E312CD78E4E3}" destId="{D1D68531-F7F2-4B94-B627-D5A0DDAA7F30}" srcOrd="0" destOrd="0" presId="urn:microsoft.com/office/officeart/2016/7/layout/BasicLinearProcessNumbered"/>
    <dgm:cxn modelId="{1F43B8DC-8F21-45EE-80F8-7274AC8D4ADE}" srcId="{DA0FA49C-E50B-464B-B46C-9D67E980B31F}" destId="{5D41D1F0-8157-4F81-8834-BADDB10575A8}" srcOrd="0" destOrd="0" parTransId="{F3203029-6057-4CB1-A5F2-2AEBACDA47A5}" sibTransId="{F19FA298-0827-4888-B39F-1EB155D99D0E}"/>
    <dgm:cxn modelId="{5F696DE5-BF5D-44F1-999C-EE8D216FBD03}" type="presOf" srcId="{2B7746E9-ADEB-4072-81C5-109388930CAD}" destId="{7C94954F-1B31-42D5-94B7-58FC8B73ED1E}" srcOrd="1" destOrd="0" presId="urn:microsoft.com/office/officeart/2016/7/layout/BasicLinearProcessNumbered"/>
    <dgm:cxn modelId="{57BE1FEE-756B-4D43-98AF-34B7013D9529}" srcId="{DA0FA49C-E50B-464B-B46C-9D67E980B31F}" destId="{2B7746E9-ADEB-4072-81C5-109388930CAD}" srcOrd="2" destOrd="0" parTransId="{D53291BE-5112-4E03-82AD-D98EEB6FB015}" sibTransId="{061AAFBD-FC88-4F87-BFE8-0C5EF374B7B7}"/>
    <dgm:cxn modelId="{E928B1C8-BFC3-4BFF-9E88-7E01A6C97972}" type="presParOf" srcId="{CCE74B04-971E-4E63-91FA-B9FDC555A8A9}" destId="{48CED34D-B463-4AC8-9937-C9D273F80352}" srcOrd="0" destOrd="0" presId="urn:microsoft.com/office/officeart/2016/7/layout/BasicLinearProcessNumbered"/>
    <dgm:cxn modelId="{973B1747-F0FC-4822-8818-F990E61A6A94}" type="presParOf" srcId="{48CED34D-B463-4AC8-9937-C9D273F80352}" destId="{B91DCE09-6C9F-4BE4-B203-F558A8AA936A}" srcOrd="0" destOrd="0" presId="urn:microsoft.com/office/officeart/2016/7/layout/BasicLinearProcessNumbered"/>
    <dgm:cxn modelId="{EA0E3596-0F3B-4DA2-9491-2E71B0D63C38}" type="presParOf" srcId="{48CED34D-B463-4AC8-9937-C9D273F80352}" destId="{BA1847C0-38D7-4F78-9159-455007D17007}" srcOrd="1" destOrd="0" presId="urn:microsoft.com/office/officeart/2016/7/layout/BasicLinearProcessNumbered"/>
    <dgm:cxn modelId="{8921927F-8B22-4738-A7F7-84B08A1CBC91}" type="presParOf" srcId="{48CED34D-B463-4AC8-9937-C9D273F80352}" destId="{6E0C9748-8B47-4D9B-9E7B-20304E0FEF21}" srcOrd="2" destOrd="0" presId="urn:microsoft.com/office/officeart/2016/7/layout/BasicLinearProcessNumbered"/>
    <dgm:cxn modelId="{3DFF2F95-F968-4C17-8441-F2DCA1356FC9}" type="presParOf" srcId="{48CED34D-B463-4AC8-9937-C9D273F80352}" destId="{40203961-F54D-425D-965C-114BE4562D46}" srcOrd="3" destOrd="0" presId="urn:microsoft.com/office/officeart/2016/7/layout/BasicLinearProcessNumbered"/>
    <dgm:cxn modelId="{0E9061A5-E9A6-462E-B97E-ACD49838D647}" type="presParOf" srcId="{CCE74B04-971E-4E63-91FA-B9FDC555A8A9}" destId="{8E8A6B75-CF85-4116-9462-83C0CDC93EE4}" srcOrd="1" destOrd="0" presId="urn:microsoft.com/office/officeart/2016/7/layout/BasicLinearProcessNumbered"/>
    <dgm:cxn modelId="{5E6BB9CF-2CBD-4D9E-A135-AFF71CE669ED}" type="presParOf" srcId="{CCE74B04-971E-4E63-91FA-B9FDC555A8A9}" destId="{6AACD439-97AE-4485-A73A-6E055E0F07E6}" srcOrd="2" destOrd="0" presId="urn:microsoft.com/office/officeart/2016/7/layout/BasicLinearProcessNumbered"/>
    <dgm:cxn modelId="{AED52B3C-162A-4FA6-8FB4-3A183E22B765}" type="presParOf" srcId="{6AACD439-97AE-4485-A73A-6E055E0F07E6}" destId="{917F2F39-2FB0-467A-88ED-457DDF03BA61}" srcOrd="0" destOrd="0" presId="urn:microsoft.com/office/officeart/2016/7/layout/BasicLinearProcessNumbered"/>
    <dgm:cxn modelId="{CFC162B1-FBA2-48EA-B5CB-B70C0BD40D4D}" type="presParOf" srcId="{6AACD439-97AE-4485-A73A-6E055E0F07E6}" destId="{D1D68531-F7F2-4B94-B627-D5A0DDAA7F30}" srcOrd="1" destOrd="0" presId="urn:microsoft.com/office/officeart/2016/7/layout/BasicLinearProcessNumbered"/>
    <dgm:cxn modelId="{ACE1528F-FD60-4019-BF5A-6BB4853E2328}" type="presParOf" srcId="{6AACD439-97AE-4485-A73A-6E055E0F07E6}" destId="{4AD88B9D-38D1-4EDD-83E0-F39B60975F76}" srcOrd="2" destOrd="0" presId="urn:microsoft.com/office/officeart/2016/7/layout/BasicLinearProcessNumbered"/>
    <dgm:cxn modelId="{908751C2-4430-45C7-B469-57D0E64FF338}" type="presParOf" srcId="{6AACD439-97AE-4485-A73A-6E055E0F07E6}" destId="{1D4751FD-06BE-4896-B376-1A6323953AE4}" srcOrd="3" destOrd="0" presId="urn:microsoft.com/office/officeart/2016/7/layout/BasicLinearProcessNumbered"/>
    <dgm:cxn modelId="{5EE32295-CFE2-446C-8C44-F1DF42D1F210}" type="presParOf" srcId="{CCE74B04-971E-4E63-91FA-B9FDC555A8A9}" destId="{9A08B57F-34E1-4E49-86D2-771499771868}" srcOrd="3" destOrd="0" presId="urn:microsoft.com/office/officeart/2016/7/layout/BasicLinearProcessNumbered"/>
    <dgm:cxn modelId="{2335B3E5-E403-4EE9-9D5F-7C71CF81A42D}" type="presParOf" srcId="{CCE74B04-971E-4E63-91FA-B9FDC555A8A9}" destId="{059EA0BB-ADBF-48E4-976D-8480D2957245}" srcOrd="4" destOrd="0" presId="urn:microsoft.com/office/officeart/2016/7/layout/BasicLinearProcessNumbered"/>
    <dgm:cxn modelId="{536FAFDC-F33E-4EF0-B77D-EF1E8A1BB5D2}" type="presParOf" srcId="{059EA0BB-ADBF-48E4-976D-8480D2957245}" destId="{53DB185C-805E-44ED-91CA-805389132805}" srcOrd="0" destOrd="0" presId="urn:microsoft.com/office/officeart/2016/7/layout/BasicLinearProcessNumbered"/>
    <dgm:cxn modelId="{76FEEE04-F664-4F32-AAF3-F84FC089F7E2}" type="presParOf" srcId="{059EA0BB-ADBF-48E4-976D-8480D2957245}" destId="{0653BEA3-C82F-45F8-97DC-CBF6EC42D5DF}" srcOrd="1" destOrd="0" presId="urn:microsoft.com/office/officeart/2016/7/layout/BasicLinearProcessNumbered"/>
    <dgm:cxn modelId="{AB6FB7A5-65E3-4B00-A335-AAF7B4902AC9}" type="presParOf" srcId="{059EA0BB-ADBF-48E4-976D-8480D2957245}" destId="{48068C2B-6FE5-452D-9FEA-81BB58DD8D0B}" srcOrd="2" destOrd="0" presId="urn:microsoft.com/office/officeart/2016/7/layout/BasicLinearProcessNumbered"/>
    <dgm:cxn modelId="{D15C2B63-E952-4BA3-9CAA-C90F8430334F}" type="presParOf" srcId="{059EA0BB-ADBF-48E4-976D-8480D2957245}" destId="{7C94954F-1B31-42D5-94B7-58FC8B73ED1E}" srcOrd="3" destOrd="0" presId="urn:microsoft.com/office/officeart/2016/7/layout/BasicLinearProcessNumbered"/>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1DCE09-6C9F-4BE4-B203-F558A8AA936A}">
      <dsp:nvSpPr>
        <dsp:cNvPr id="0" name=""/>
        <dsp:cNvSpPr/>
      </dsp:nvSpPr>
      <dsp:spPr>
        <a:xfrm>
          <a:off x="0" y="0"/>
          <a:ext cx="3286125" cy="4351338"/>
        </a:xfrm>
        <a:prstGeom prst="rect">
          <a:avLst/>
        </a:prstGeom>
        <a:solidFill>
          <a:schemeClr val="accent5">
            <a:tint val="40000"/>
            <a:alpha val="90000"/>
            <a:hueOff val="0"/>
            <a:satOff val="0"/>
            <a:lumOff val="0"/>
            <a:alphaOff val="0"/>
          </a:schemeClr>
        </a:solidFill>
        <a:ln w="1905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199" tIns="330200" rIns="256199" bIns="330200" numCol="1" spcCol="1270" anchor="t" anchorCtr="0">
          <a:noAutofit/>
        </a:bodyPr>
        <a:lstStyle/>
        <a:p>
          <a:pPr marL="0" lvl="0" indent="0" algn="l" defTabSz="844550">
            <a:lnSpc>
              <a:spcPct val="90000"/>
            </a:lnSpc>
            <a:spcBef>
              <a:spcPct val="0"/>
            </a:spcBef>
            <a:spcAft>
              <a:spcPct val="35000"/>
            </a:spcAft>
            <a:buNone/>
          </a:pPr>
          <a:r>
            <a:rPr lang="en-US" sz="1900" b="1" kern="1200"/>
            <a:t>Low level disinfection</a:t>
          </a:r>
          <a:r>
            <a:rPr lang="en-US" sz="1900" kern="1200"/>
            <a:t> kills most vegetative bacteria, some viruses, and some fungi, but cannot be relied upon to kill mycobacteria or bacterial spores. </a:t>
          </a:r>
        </a:p>
      </dsp:txBody>
      <dsp:txXfrm>
        <a:off x="0" y="1653508"/>
        <a:ext cx="3286125" cy="2610802"/>
      </dsp:txXfrm>
    </dsp:sp>
    <dsp:sp modelId="{BA1847C0-38D7-4F78-9159-455007D17007}">
      <dsp:nvSpPr>
        <dsp:cNvPr id="0" name=""/>
        <dsp:cNvSpPr/>
      </dsp:nvSpPr>
      <dsp:spPr>
        <a:xfrm>
          <a:off x="990361" y="435133"/>
          <a:ext cx="1305401" cy="1305401"/>
        </a:xfrm>
        <a:prstGeom prst="ellipse">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181533" y="626305"/>
        <a:ext cx="923057" cy="923057"/>
      </dsp:txXfrm>
    </dsp:sp>
    <dsp:sp modelId="{6E0C9748-8B47-4D9B-9E7B-20304E0FEF21}">
      <dsp:nvSpPr>
        <dsp:cNvPr id="0" name=""/>
        <dsp:cNvSpPr/>
      </dsp:nvSpPr>
      <dsp:spPr>
        <a:xfrm>
          <a:off x="0" y="4351266"/>
          <a:ext cx="3286125" cy="72"/>
        </a:xfrm>
        <a:prstGeom prst="rect">
          <a:avLst/>
        </a:prstGeom>
        <a:solidFill>
          <a:schemeClr val="accent5">
            <a:hueOff val="-2430430"/>
            <a:satOff val="-165"/>
            <a:lumOff val="392"/>
            <a:alphaOff val="0"/>
          </a:schemeClr>
        </a:solidFill>
        <a:ln w="19050" cap="flat" cmpd="sng" algn="ctr">
          <a:solidFill>
            <a:schemeClr val="accent5">
              <a:hueOff val="-2430430"/>
              <a:satOff val="-165"/>
              <a:lumOff val="39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17F2F39-2FB0-467A-88ED-457DDF03BA61}">
      <dsp:nvSpPr>
        <dsp:cNvPr id="0" name=""/>
        <dsp:cNvSpPr/>
      </dsp:nvSpPr>
      <dsp:spPr>
        <a:xfrm>
          <a:off x="3614737" y="0"/>
          <a:ext cx="3286125" cy="4351338"/>
        </a:xfrm>
        <a:prstGeom prst="rect">
          <a:avLst/>
        </a:prstGeom>
        <a:solidFill>
          <a:schemeClr val="accent5">
            <a:tint val="40000"/>
            <a:alpha val="90000"/>
            <a:hueOff val="-5972333"/>
            <a:satOff val="1333"/>
            <a:lumOff val="200"/>
            <a:alphaOff val="0"/>
          </a:schemeClr>
        </a:solidFill>
        <a:ln w="19050" cap="flat" cmpd="sng" algn="ctr">
          <a:solidFill>
            <a:schemeClr val="accent5">
              <a:tint val="40000"/>
              <a:alpha val="90000"/>
              <a:hueOff val="-5972333"/>
              <a:satOff val="1333"/>
              <a:lumOff val="20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199" tIns="330200" rIns="256199" bIns="330200" numCol="1" spcCol="1270" anchor="t" anchorCtr="0">
          <a:noAutofit/>
        </a:bodyPr>
        <a:lstStyle/>
        <a:p>
          <a:pPr marL="0" lvl="0" indent="0" algn="l" defTabSz="844550">
            <a:lnSpc>
              <a:spcPct val="90000"/>
            </a:lnSpc>
            <a:spcBef>
              <a:spcPct val="0"/>
            </a:spcBef>
            <a:spcAft>
              <a:spcPct val="35000"/>
            </a:spcAft>
            <a:buNone/>
          </a:pPr>
          <a:r>
            <a:rPr lang="en-US" sz="1900" b="1" kern="1200"/>
            <a:t>Intermediate level disinfection </a:t>
          </a:r>
          <a:r>
            <a:rPr lang="en-US" sz="1900" kern="1200"/>
            <a:t>kills vegetative bacteria, most viruses and most fungi, but does not reliably kill all bacterial spores. </a:t>
          </a:r>
        </a:p>
        <a:p>
          <a:pPr marL="114300" lvl="1" indent="-114300" algn="l" defTabSz="666750">
            <a:lnSpc>
              <a:spcPct val="90000"/>
            </a:lnSpc>
            <a:spcBef>
              <a:spcPct val="0"/>
            </a:spcBef>
            <a:spcAft>
              <a:spcPct val="15000"/>
            </a:spcAft>
            <a:buChar char="•"/>
          </a:pPr>
          <a:r>
            <a:rPr lang="en-US" sz="1500" kern="1200"/>
            <a:t>They do kill </a:t>
          </a:r>
          <a:r>
            <a:rPr lang="en-US" sz="1500" i="1" kern="1200"/>
            <a:t>C. diff</a:t>
          </a:r>
          <a:r>
            <a:rPr lang="en-US" sz="1500" kern="1200"/>
            <a:t> spores</a:t>
          </a:r>
        </a:p>
      </dsp:txBody>
      <dsp:txXfrm>
        <a:off x="3614737" y="1653508"/>
        <a:ext cx="3286125" cy="2610802"/>
      </dsp:txXfrm>
    </dsp:sp>
    <dsp:sp modelId="{D1D68531-F7F2-4B94-B627-D5A0DDAA7F30}">
      <dsp:nvSpPr>
        <dsp:cNvPr id="0" name=""/>
        <dsp:cNvSpPr/>
      </dsp:nvSpPr>
      <dsp:spPr>
        <a:xfrm>
          <a:off x="4605099" y="435133"/>
          <a:ext cx="1305401" cy="1305401"/>
        </a:xfrm>
        <a:prstGeom prst="ellipse">
          <a:avLst/>
        </a:prstGeom>
        <a:solidFill>
          <a:schemeClr val="accent5">
            <a:hueOff val="-4860860"/>
            <a:satOff val="-330"/>
            <a:lumOff val="784"/>
            <a:alphaOff val="0"/>
          </a:schemeClr>
        </a:solidFill>
        <a:ln w="19050" cap="flat" cmpd="sng" algn="ctr">
          <a:solidFill>
            <a:schemeClr val="accent5">
              <a:hueOff val="-4860860"/>
              <a:satOff val="-330"/>
              <a:lumOff val="78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4796271" y="626305"/>
        <a:ext cx="923057" cy="923057"/>
      </dsp:txXfrm>
    </dsp:sp>
    <dsp:sp modelId="{4AD88B9D-38D1-4EDD-83E0-F39B60975F76}">
      <dsp:nvSpPr>
        <dsp:cNvPr id="0" name=""/>
        <dsp:cNvSpPr/>
      </dsp:nvSpPr>
      <dsp:spPr>
        <a:xfrm>
          <a:off x="3614737" y="4351266"/>
          <a:ext cx="3286125" cy="72"/>
        </a:xfrm>
        <a:prstGeom prst="rect">
          <a:avLst/>
        </a:prstGeom>
        <a:solidFill>
          <a:schemeClr val="accent5">
            <a:hueOff val="-7291290"/>
            <a:satOff val="-496"/>
            <a:lumOff val="1177"/>
            <a:alphaOff val="0"/>
          </a:schemeClr>
        </a:solidFill>
        <a:ln w="19050" cap="flat" cmpd="sng" algn="ctr">
          <a:solidFill>
            <a:schemeClr val="accent5">
              <a:hueOff val="-7291290"/>
              <a:satOff val="-496"/>
              <a:lumOff val="1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DB185C-805E-44ED-91CA-805389132805}">
      <dsp:nvSpPr>
        <dsp:cNvPr id="0" name=""/>
        <dsp:cNvSpPr/>
      </dsp:nvSpPr>
      <dsp:spPr>
        <a:xfrm>
          <a:off x="7229475" y="0"/>
          <a:ext cx="3286125" cy="4351338"/>
        </a:xfrm>
        <a:prstGeom prst="rect">
          <a:avLst/>
        </a:prstGeom>
        <a:solidFill>
          <a:schemeClr val="accent5">
            <a:tint val="40000"/>
            <a:alpha val="90000"/>
            <a:hueOff val="-11944666"/>
            <a:satOff val="2667"/>
            <a:lumOff val="401"/>
            <a:alphaOff val="0"/>
          </a:schemeClr>
        </a:solidFill>
        <a:ln w="19050" cap="flat" cmpd="sng" algn="ctr">
          <a:solidFill>
            <a:schemeClr val="accent5">
              <a:tint val="40000"/>
              <a:alpha val="90000"/>
              <a:hueOff val="-11944666"/>
              <a:satOff val="2667"/>
              <a:lumOff val="40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56199" tIns="330200" rIns="256199" bIns="330200" numCol="1" spcCol="1270" anchor="t" anchorCtr="0">
          <a:noAutofit/>
        </a:bodyPr>
        <a:lstStyle/>
        <a:p>
          <a:pPr marL="0" lvl="0" indent="0" algn="l" defTabSz="844550">
            <a:lnSpc>
              <a:spcPct val="90000"/>
            </a:lnSpc>
            <a:spcBef>
              <a:spcPct val="0"/>
            </a:spcBef>
            <a:spcAft>
              <a:spcPct val="35000"/>
            </a:spcAft>
            <a:buNone/>
          </a:pPr>
          <a:r>
            <a:rPr lang="en-US" sz="1900" b="1" kern="1200"/>
            <a:t>High level disinfection</a:t>
          </a:r>
          <a:r>
            <a:rPr lang="en-US" sz="1900" kern="1200"/>
            <a:t> is a specialized skill performed in certain areas of the facility </a:t>
          </a:r>
        </a:p>
      </dsp:txBody>
      <dsp:txXfrm>
        <a:off x="7229475" y="1653508"/>
        <a:ext cx="3286125" cy="2610802"/>
      </dsp:txXfrm>
    </dsp:sp>
    <dsp:sp modelId="{0653BEA3-C82F-45F8-97DC-CBF6EC42D5DF}">
      <dsp:nvSpPr>
        <dsp:cNvPr id="0" name=""/>
        <dsp:cNvSpPr/>
      </dsp:nvSpPr>
      <dsp:spPr>
        <a:xfrm>
          <a:off x="8219836" y="435133"/>
          <a:ext cx="1305401" cy="1305401"/>
        </a:xfrm>
        <a:prstGeom prst="ellipse">
          <a:avLst/>
        </a:prstGeom>
        <a:solidFill>
          <a:schemeClr val="accent5">
            <a:hueOff val="-9721720"/>
            <a:satOff val="-661"/>
            <a:lumOff val="1569"/>
            <a:alphaOff val="0"/>
          </a:schemeClr>
        </a:solidFill>
        <a:ln w="19050" cap="flat" cmpd="sng" algn="ctr">
          <a:solidFill>
            <a:schemeClr val="accent5">
              <a:hueOff val="-9721720"/>
              <a:satOff val="-661"/>
              <a:lumOff val="156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774" tIns="12700" rIns="101774"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411008" y="626305"/>
        <a:ext cx="923057" cy="923057"/>
      </dsp:txXfrm>
    </dsp:sp>
    <dsp:sp modelId="{48068C2B-6FE5-452D-9FEA-81BB58DD8D0B}">
      <dsp:nvSpPr>
        <dsp:cNvPr id="0" name=""/>
        <dsp:cNvSpPr/>
      </dsp:nvSpPr>
      <dsp:spPr>
        <a:xfrm>
          <a:off x="7229475" y="4351266"/>
          <a:ext cx="3286125" cy="72"/>
        </a:xfrm>
        <a:prstGeom prst="rect">
          <a:avLst/>
        </a:prstGeom>
        <a:solidFill>
          <a:schemeClr val="accent5">
            <a:hueOff val="-12152150"/>
            <a:satOff val="-826"/>
            <a:lumOff val="1961"/>
            <a:alphaOff val="0"/>
          </a:schemeClr>
        </a:solidFill>
        <a:ln w="19050" cap="flat" cmpd="sng" algn="ctr">
          <a:solidFill>
            <a:schemeClr val="accent5">
              <a:hueOff val="-12152150"/>
              <a:satOff val="-826"/>
              <a:lumOff val="196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214898-36DC-450C-B6CA-1E3E29553F40}" type="datetimeFigureOut">
              <a:rPr lang="en-US" smtClean="0"/>
              <a:t>8/19/2025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97DF6F-BA91-43E3-8D37-513910B49770}" type="slidenum">
              <a:rPr lang="en-US" smtClean="0"/>
              <a:t>‹#›</a:t>
            </a:fld>
            <a:endParaRPr lang="en-US"/>
          </a:p>
        </p:txBody>
      </p:sp>
    </p:spTree>
    <p:extLst>
      <p:ext uri="{BB962C8B-B14F-4D97-AF65-F5344CB8AC3E}">
        <p14:creationId xmlns:p14="http://schemas.microsoft.com/office/powerpoint/2010/main" val="16637409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Let’s do a brief review of the important factors related to cleaning and disinfecting the environment .</a:t>
            </a:r>
          </a:p>
          <a:p>
            <a:pPr marL="171450" indent="-171450">
              <a:buFont typeface="Arial" panose="020B0604020202020204" pitchFamily="34" charset="0"/>
              <a:buChar char="•"/>
            </a:pPr>
            <a:r>
              <a:rPr lang="en-US" dirty="0"/>
              <a:t>It is important to remember that everyone on staff is responsible for maintaining a safe, clean environment for the protection of everyone in the facility.</a:t>
            </a:r>
          </a:p>
          <a:p>
            <a:pPr marL="171450" indent="-171450">
              <a:buFont typeface="Arial" panose="020B0604020202020204" pitchFamily="34" charset="0"/>
              <a:buChar char="•"/>
            </a:pPr>
            <a:r>
              <a:rPr lang="en-US" dirty="0"/>
              <a:t>While the EVS staff is primarily responsible for the cleaning of the environment, nursing is expected to clean surfaces  that become soiled or contaminated using the appropriate products.</a:t>
            </a:r>
          </a:p>
        </p:txBody>
      </p:sp>
      <p:sp>
        <p:nvSpPr>
          <p:cNvPr id="4" name="Slide Number Placeholder 3"/>
          <p:cNvSpPr>
            <a:spLocks noGrp="1"/>
          </p:cNvSpPr>
          <p:nvPr>
            <p:ph type="sldNum" sz="quarter" idx="5"/>
          </p:nvPr>
        </p:nvSpPr>
        <p:spPr/>
        <p:txBody>
          <a:bodyPr/>
          <a:lstStyle/>
          <a:p>
            <a:fld id="{EA97DF6F-BA91-43E3-8D37-513910B49770}" type="slidenum">
              <a:rPr lang="en-US" smtClean="0"/>
              <a:t>1</a:t>
            </a:fld>
            <a:endParaRPr lang="en-US"/>
          </a:p>
        </p:txBody>
      </p:sp>
    </p:spTree>
    <p:extLst>
      <p:ext uri="{BB962C8B-B14F-4D97-AF65-F5344CB8AC3E}">
        <p14:creationId xmlns:p14="http://schemas.microsoft.com/office/powerpoint/2010/main" val="434202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Pathogens contaminate environmental surfaces, fixtures, and furniture, and they can survive for very long periods of time in the absence of effective cleaning and disinfection processes. </a:t>
            </a:r>
          </a:p>
          <a:p>
            <a:pPr marL="171450" indent="-171450">
              <a:buFont typeface="Arial" panose="020B0604020202020204" pitchFamily="34" charset="0"/>
              <a:buChar char="•"/>
            </a:pPr>
            <a:r>
              <a:rPr lang="en-US" dirty="0"/>
              <a:t>Most of us have probably heard that C. diff spores can survive in the environment for months, but it is less commonly known how long many other pathogens can survive in the environment.</a:t>
            </a:r>
          </a:p>
          <a:p>
            <a:pPr marL="171450" indent="-171450">
              <a:buFont typeface="Arial" panose="020B0604020202020204" pitchFamily="34" charset="0"/>
              <a:buChar char="•"/>
            </a:pPr>
            <a:r>
              <a:rPr lang="en-US" dirty="0"/>
              <a:t>As shown in this table, many of these pathogens, including MRSA and gram-negative organisms such as Acinetobacter and Pseudomonas, are capable of surviving for hours to days to weeks, and even for several months. </a:t>
            </a:r>
          </a:p>
          <a:p>
            <a:pPr marL="171450" indent="-171450">
              <a:buFont typeface="Arial" panose="020B0604020202020204" pitchFamily="34" charset="0"/>
              <a:buChar char="•"/>
            </a:pPr>
            <a:r>
              <a:rPr lang="en-US" dirty="0"/>
              <a:t>This ability to persist in the environment can play a critical role in the transmission of pathogens from resident-to-resident.</a:t>
            </a:r>
          </a:p>
        </p:txBody>
      </p:sp>
      <p:sp>
        <p:nvSpPr>
          <p:cNvPr id="4" name="Slide Number Placeholder 3"/>
          <p:cNvSpPr>
            <a:spLocks noGrp="1"/>
          </p:cNvSpPr>
          <p:nvPr>
            <p:ph type="sldNum" sz="quarter" idx="5"/>
          </p:nvPr>
        </p:nvSpPr>
        <p:spPr/>
        <p:txBody>
          <a:bodyPr/>
          <a:lstStyle/>
          <a:p>
            <a:fld id="{EA97DF6F-BA91-43E3-8D37-513910B49770}" type="slidenum">
              <a:rPr lang="en-US" smtClean="0"/>
              <a:t>2</a:t>
            </a:fld>
            <a:endParaRPr lang="en-US"/>
          </a:p>
        </p:txBody>
      </p:sp>
    </p:spTree>
    <p:extLst>
      <p:ext uri="{BB962C8B-B14F-4D97-AF65-F5344CB8AC3E}">
        <p14:creationId xmlns:p14="http://schemas.microsoft.com/office/powerpoint/2010/main" val="712686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It is important to understand that even within the category of disinfection, there are three subcategories, or levels of disinfection, to be familiar with.</a:t>
            </a:r>
          </a:p>
          <a:p>
            <a:pPr marL="171450" indent="-171450">
              <a:buFont typeface="Arial" panose="020B0604020202020204" pitchFamily="34" charset="0"/>
              <a:buChar char="•"/>
            </a:pPr>
            <a:r>
              <a:rPr lang="en-US" dirty="0"/>
              <a:t>Low level disinfection kills most vegetative bacteria, some viruses, and some fungi, but cannot be relied upon to kill mycobacteria or bacterial spores. </a:t>
            </a:r>
          </a:p>
          <a:p>
            <a:pPr marL="171450" indent="-171450">
              <a:buFont typeface="Arial" panose="020B0604020202020204" pitchFamily="34" charset="0"/>
              <a:buChar char="•"/>
            </a:pPr>
            <a:r>
              <a:rPr lang="en-US" dirty="0"/>
              <a:t>Intermediate level disinfection kills vegetative bacteria, most viruses and most fungi, but does not reliably kill bacterial spores. </a:t>
            </a:r>
          </a:p>
          <a:p>
            <a:pPr marL="171450" indent="-171450">
              <a:buFont typeface="Arial" panose="020B0604020202020204" pitchFamily="34" charset="0"/>
              <a:buChar char="•"/>
            </a:pPr>
            <a:r>
              <a:rPr lang="en-US" dirty="0"/>
              <a:t>High level disinfection, often referred to as HLD, is a specialized skill performed in certain areas of the facility </a:t>
            </a:r>
          </a:p>
        </p:txBody>
      </p:sp>
      <p:sp>
        <p:nvSpPr>
          <p:cNvPr id="4" name="Slide Number Placeholder 3"/>
          <p:cNvSpPr>
            <a:spLocks noGrp="1"/>
          </p:cNvSpPr>
          <p:nvPr>
            <p:ph type="sldNum" sz="quarter" idx="5"/>
          </p:nvPr>
        </p:nvSpPr>
        <p:spPr/>
        <p:txBody>
          <a:bodyPr/>
          <a:lstStyle/>
          <a:p>
            <a:fld id="{EA97DF6F-BA91-43E3-8D37-513910B49770}" type="slidenum">
              <a:rPr lang="en-US" smtClean="0"/>
              <a:t>3</a:t>
            </a:fld>
            <a:endParaRPr lang="en-US"/>
          </a:p>
        </p:txBody>
      </p:sp>
    </p:spTree>
    <p:extLst>
      <p:ext uri="{BB962C8B-B14F-4D97-AF65-F5344CB8AC3E}">
        <p14:creationId xmlns:p14="http://schemas.microsoft.com/office/powerpoint/2010/main" val="41862609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The facility has several different types of disinfectants, and it is vital for nurses to know which product to use on the different surfaces and how to properly use them.</a:t>
            </a:r>
          </a:p>
          <a:p>
            <a:pPr marL="171450" indent="-171450">
              <a:buFont typeface="Arial" panose="020B0604020202020204" pitchFamily="34" charset="0"/>
              <a:buChar char="•"/>
            </a:pPr>
            <a:r>
              <a:rPr lang="en-US" dirty="0"/>
              <a:t>Instructor: Give an example of resident care environment and what disinfectant to use.</a:t>
            </a:r>
          </a:p>
          <a:p>
            <a:pPr marL="171450" indent="-171450">
              <a:buFont typeface="Arial" panose="020B0604020202020204" pitchFamily="34" charset="0"/>
              <a:buChar char="•"/>
            </a:pPr>
            <a:r>
              <a:rPr lang="en-US" dirty="0"/>
              <a:t>Manufacturers are required  by OSHA to properly label disinfectants.</a:t>
            </a:r>
          </a:p>
          <a:p>
            <a:pPr marL="171450" indent="-171450">
              <a:buFont typeface="Arial" panose="020B0604020202020204" pitchFamily="34" charset="0"/>
              <a:buChar char="•"/>
            </a:pPr>
            <a:r>
              <a:rPr lang="en-US" dirty="0"/>
              <a:t>Instructors: review the information on the slide:</a:t>
            </a:r>
          </a:p>
          <a:p>
            <a:pPr lvl="1"/>
            <a:r>
              <a:rPr lang="en-US" dirty="0"/>
              <a:t>Directions for use-including microorganisms the disinfectant will kill</a:t>
            </a:r>
          </a:p>
          <a:p>
            <a:pPr lvl="1"/>
            <a:r>
              <a:rPr lang="en-US" dirty="0"/>
              <a:t>Contact Time</a:t>
            </a:r>
          </a:p>
          <a:p>
            <a:pPr lvl="1"/>
            <a:r>
              <a:rPr lang="en-US" dirty="0"/>
              <a:t>Signal word-caution statements</a:t>
            </a:r>
          </a:p>
          <a:p>
            <a:pPr lvl="1"/>
            <a:r>
              <a:rPr lang="en-US" dirty="0"/>
              <a:t>Precautionary statement – what PPE to wear when using the product</a:t>
            </a:r>
          </a:p>
          <a:p>
            <a:pPr lvl="1"/>
            <a:r>
              <a:rPr lang="en-US" dirty="0"/>
              <a:t>First aid</a:t>
            </a:r>
          </a:p>
          <a:p>
            <a:pPr lvl="1"/>
            <a:r>
              <a:rPr lang="en-US" dirty="0"/>
              <a:t>Storage and Disposal</a:t>
            </a:r>
          </a:p>
          <a:p>
            <a:pPr marL="171450" indent="-171450">
              <a:buFont typeface="Arial" panose="020B0604020202020204" pitchFamily="34" charset="0"/>
              <a:buChar char="•"/>
            </a:pPr>
            <a:r>
              <a:rPr lang="en-US" dirty="0"/>
              <a:t>Chemicals must be securely stored when not in use.</a:t>
            </a:r>
          </a:p>
          <a:p>
            <a:pPr marL="171450" indent="-171450">
              <a:buFont typeface="Arial" panose="020B0604020202020204" pitchFamily="34" charset="0"/>
              <a:buChar char="•"/>
            </a:pPr>
            <a:r>
              <a:rPr lang="en-US" dirty="0"/>
              <a:t>All cleaning supplies should be stored in their original container, and any other containers should be properly labeled. </a:t>
            </a:r>
          </a:p>
          <a:p>
            <a:endParaRPr lang="en-US" dirty="0"/>
          </a:p>
          <a:p>
            <a:endParaRPr lang="en-US" dirty="0"/>
          </a:p>
        </p:txBody>
      </p:sp>
      <p:sp>
        <p:nvSpPr>
          <p:cNvPr id="4" name="Slide Number Placeholder 3"/>
          <p:cNvSpPr>
            <a:spLocks noGrp="1"/>
          </p:cNvSpPr>
          <p:nvPr>
            <p:ph type="sldNum" sz="quarter" idx="5"/>
          </p:nvPr>
        </p:nvSpPr>
        <p:spPr/>
        <p:txBody>
          <a:bodyPr/>
          <a:lstStyle/>
          <a:p>
            <a:fld id="{EA97DF6F-BA91-43E3-8D37-513910B49770}" type="slidenum">
              <a:rPr lang="en-US" smtClean="0"/>
              <a:t>5</a:t>
            </a:fld>
            <a:endParaRPr lang="en-US"/>
          </a:p>
        </p:txBody>
      </p:sp>
    </p:spTree>
    <p:extLst>
      <p:ext uri="{BB962C8B-B14F-4D97-AF65-F5344CB8AC3E}">
        <p14:creationId xmlns:p14="http://schemas.microsoft.com/office/powerpoint/2010/main" val="667474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462042-8598-D8F6-E0F1-5C164EF6AA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A02ADB-78CB-7CEC-8F89-3CCB911D013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AF6451-6819-35CF-D5D4-158E35C21D33}"/>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5" name="Footer Placeholder 4">
            <a:extLst>
              <a:ext uri="{FF2B5EF4-FFF2-40B4-BE49-F238E27FC236}">
                <a16:creationId xmlns:a16="http://schemas.microsoft.com/office/drawing/2014/main" id="{1B2CDED4-24FA-8F9F-A4F4-57F1C0C489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E2A5BF-7840-0D19-A3F0-930DC930736A}"/>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1067396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33CC4-012C-0297-840C-147063B82F6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131D23-0FFD-0732-F751-8114BB786FB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9032A6-274C-3BB0-DAF1-2FA32DCF1917}"/>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5" name="Footer Placeholder 4">
            <a:extLst>
              <a:ext uri="{FF2B5EF4-FFF2-40B4-BE49-F238E27FC236}">
                <a16:creationId xmlns:a16="http://schemas.microsoft.com/office/drawing/2014/main" id="{69D2F423-DA7B-C1BE-CF82-47F667FFD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ECC2C1-8E98-3990-8727-66FC9ECCE550}"/>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1510600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10CC74D-D0CD-A470-41FC-EA8540DE727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6A8D92-C7FC-0BE0-F3E2-AC452190DCF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EAEC75-442C-6354-3D02-E92E7D7C29DD}"/>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5" name="Footer Placeholder 4">
            <a:extLst>
              <a:ext uri="{FF2B5EF4-FFF2-40B4-BE49-F238E27FC236}">
                <a16:creationId xmlns:a16="http://schemas.microsoft.com/office/drawing/2014/main" id="{37A58488-84C7-529A-387F-A16F14E787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63ECD3-4BF6-05ED-8B01-B8D0C20E1034}"/>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2989983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6A348-314A-FE09-3618-A2E8B739814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D7BD86D-BBC4-77F9-6A9B-4838D30578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D0D4B2-64DB-859E-53A2-3A07B9A13316}"/>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5" name="Footer Placeholder 4">
            <a:extLst>
              <a:ext uri="{FF2B5EF4-FFF2-40B4-BE49-F238E27FC236}">
                <a16:creationId xmlns:a16="http://schemas.microsoft.com/office/drawing/2014/main" id="{1744E700-D288-41C0-E85D-A6A13D1320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65F7A4-C73D-0F49-3412-9505B1637651}"/>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36097801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61FDD-B125-8E7F-B03F-42B3CFB0B2C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2CCE80-D9C0-FA8E-47CA-D47CDBBD230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DC8255C-24A9-7369-0B2F-1AB3112FFBBB}"/>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5" name="Footer Placeholder 4">
            <a:extLst>
              <a:ext uri="{FF2B5EF4-FFF2-40B4-BE49-F238E27FC236}">
                <a16:creationId xmlns:a16="http://schemas.microsoft.com/office/drawing/2014/main" id="{89BAB6C0-A773-6777-C7FB-4D9B4DF9C9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023F4-CD97-C176-99C5-8D7A8169FB59}"/>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1908502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4046FD-421D-1DD2-96E2-1ABB159003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8CEE89-7735-1B2A-CD65-2303B770A0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A0E9381-2798-9660-5D4A-885BD7E6C4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93A6EB-734B-87C0-08E7-D1E192A87A92}"/>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6" name="Footer Placeholder 5">
            <a:extLst>
              <a:ext uri="{FF2B5EF4-FFF2-40B4-BE49-F238E27FC236}">
                <a16:creationId xmlns:a16="http://schemas.microsoft.com/office/drawing/2014/main" id="{A0DB9B46-3363-7149-7E3A-4D8CA463F6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507C20-B209-C612-5DD2-C27C0CB5C2E6}"/>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3385182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C9674-24E8-FB81-72E1-6152198E8CD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AC742C-EEB7-ED32-776B-DE5E4C4BC1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55DF0DF-7D94-589C-FD47-6DA3AF0F2E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043DA84-C4DE-2C0B-B122-2525C0CACB4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FC1079-6514-309A-0431-22F7AA7B1D0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08EA528-F77C-BF13-00C9-9D5C9A25AFB0}"/>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8" name="Footer Placeholder 7">
            <a:extLst>
              <a:ext uri="{FF2B5EF4-FFF2-40B4-BE49-F238E27FC236}">
                <a16:creationId xmlns:a16="http://schemas.microsoft.com/office/drawing/2014/main" id="{222D86C6-5673-67FB-BE48-F13A842A0C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5FD6BC-A9AC-4486-0254-72160B38D5C2}"/>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1202290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59C17F-372A-866B-382E-785B1899490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66098AF-AD8A-6FB5-EFCE-C9CC3C1DA641}"/>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4" name="Footer Placeholder 3">
            <a:extLst>
              <a:ext uri="{FF2B5EF4-FFF2-40B4-BE49-F238E27FC236}">
                <a16:creationId xmlns:a16="http://schemas.microsoft.com/office/drawing/2014/main" id="{E410C87D-AB9C-4031-2267-7677AAC675B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D406D1-2012-D591-CA67-96ADDB46061A}"/>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32196607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0033C4-156E-F9D2-232E-2474B20A772E}"/>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3" name="Footer Placeholder 2">
            <a:extLst>
              <a:ext uri="{FF2B5EF4-FFF2-40B4-BE49-F238E27FC236}">
                <a16:creationId xmlns:a16="http://schemas.microsoft.com/office/drawing/2014/main" id="{2DBB6611-AEF9-9246-47E2-49ACDF2CC7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C79012A-8BBC-8741-51EE-2CB3F7B4B3DF}"/>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4251920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26AE6-9AB3-72AA-68FB-7F584668418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B763305-F46E-D870-A9A9-53A6F621431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AF7188-461A-9982-333E-155DA19160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07A246-0DA7-CF30-4661-9735182E674B}"/>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6" name="Footer Placeholder 5">
            <a:extLst>
              <a:ext uri="{FF2B5EF4-FFF2-40B4-BE49-F238E27FC236}">
                <a16:creationId xmlns:a16="http://schemas.microsoft.com/office/drawing/2014/main" id="{68A0B20E-F1EB-9C85-96F7-BEE4BB9722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2E99BB-2EFC-A98A-8CF8-41DBAB515CA5}"/>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2047552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9BE64-F3C0-A143-DCCF-D896648743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81CB82-3F21-6C81-3B5A-67C730BFDA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25ACD6F-B6D2-A5E9-6A7F-81C09F3564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514E78-4D1B-AFEC-6A1F-8B86FBBC986D}"/>
              </a:ext>
            </a:extLst>
          </p:cNvPr>
          <p:cNvSpPr>
            <a:spLocks noGrp="1"/>
          </p:cNvSpPr>
          <p:nvPr>
            <p:ph type="dt" sz="half" idx="10"/>
          </p:nvPr>
        </p:nvSpPr>
        <p:spPr/>
        <p:txBody>
          <a:bodyPr/>
          <a:lstStyle/>
          <a:p>
            <a:fld id="{3834879B-7FB7-4B5E-B260-BD2FFC3041F9}" type="datetimeFigureOut">
              <a:rPr lang="en-US" smtClean="0"/>
              <a:t>8/19/2025</a:t>
            </a:fld>
            <a:endParaRPr lang="en-US"/>
          </a:p>
        </p:txBody>
      </p:sp>
      <p:sp>
        <p:nvSpPr>
          <p:cNvPr id="6" name="Footer Placeholder 5">
            <a:extLst>
              <a:ext uri="{FF2B5EF4-FFF2-40B4-BE49-F238E27FC236}">
                <a16:creationId xmlns:a16="http://schemas.microsoft.com/office/drawing/2014/main" id="{103975E7-3C3D-735F-9532-E1EDA9BFA0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A6613F1-98D6-BF70-AAF9-2C95F0F90D7B}"/>
              </a:ext>
            </a:extLst>
          </p:cNvPr>
          <p:cNvSpPr>
            <a:spLocks noGrp="1"/>
          </p:cNvSpPr>
          <p:nvPr>
            <p:ph type="sldNum" sz="quarter" idx="12"/>
          </p:nvPr>
        </p:nvSpPr>
        <p:spPr/>
        <p:txBody>
          <a:bodyPr/>
          <a:lstStyle/>
          <a:p>
            <a:fld id="{8EA614BA-0129-4084-A35D-FA306FBEC581}" type="slidenum">
              <a:rPr lang="en-US" smtClean="0"/>
              <a:t>‹#›</a:t>
            </a:fld>
            <a:endParaRPr lang="en-US"/>
          </a:p>
        </p:txBody>
      </p:sp>
    </p:spTree>
    <p:extLst>
      <p:ext uri="{BB962C8B-B14F-4D97-AF65-F5344CB8AC3E}">
        <p14:creationId xmlns:p14="http://schemas.microsoft.com/office/powerpoint/2010/main" val="3479298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67A6FA-8FEF-5312-BEA5-68869B379D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670DF62-4114-79AD-6586-D525FABDDA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3521394-7574-9B5C-1313-8BAFBD38461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834879B-7FB7-4B5E-B260-BD2FFC3041F9}" type="datetimeFigureOut">
              <a:rPr lang="en-US" smtClean="0"/>
              <a:t>8/19/2025</a:t>
            </a:fld>
            <a:endParaRPr lang="en-US"/>
          </a:p>
        </p:txBody>
      </p:sp>
      <p:sp>
        <p:nvSpPr>
          <p:cNvPr id="5" name="Footer Placeholder 4">
            <a:extLst>
              <a:ext uri="{FF2B5EF4-FFF2-40B4-BE49-F238E27FC236}">
                <a16:creationId xmlns:a16="http://schemas.microsoft.com/office/drawing/2014/main" id="{C4F2C410-855C-C878-F6F9-562B3329D1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5FA307A-FF35-50A8-6A8D-99B4BAC370A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EA614BA-0129-4084-A35D-FA306FBEC581}" type="slidenum">
              <a:rPr lang="en-US" smtClean="0"/>
              <a:t>‹#›</a:t>
            </a:fld>
            <a:endParaRPr lang="en-US"/>
          </a:p>
        </p:txBody>
      </p:sp>
    </p:spTree>
    <p:extLst>
      <p:ext uri="{BB962C8B-B14F-4D97-AF65-F5344CB8AC3E}">
        <p14:creationId xmlns:p14="http://schemas.microsoft.com/office/powerpoint/2010/main" val="2558495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diagramColors" Target="../diagrams/colors1.xml"/><Relationship Id="rId3" Type="http://schemas.microsoft.com/office/2018/10/relationships/comments" Target="../comments/modernComment_104_F421B72E.xml"/><Relationship Id="rId7" Type="http://schemas.openxmlformats.org/officeDocument/2006/relationships/diagramQuickStyle" Target="../diagrams/quickStyle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2.jpeg"/><Relationship Id="rId9" Type="http://schemas.microsoft.com/office/2007/relationships/diagramDrawing" Target="../diagrams/drawing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dc.gov/infection-control/media/pdfs/Strive-EC101-508.pdf" TargetMode="External"/><Relationship Id="rId2" Type="http://schemas.openxmlformats.org/officeDocument/2006/relationships/hyperlink" Target="https://www.cdc.gov/infection-control/hcp/core-practices/index.html" TargetMode="External"/><Relationship Id="rId1" Type="http://schemas.openxmlformats.org/officeDocument/2006/relationships/slideLayout" Target="../slideLayouts/slideLayout2.xml"/><Relationship Id="rId5" Type="http://schemas.openxmlformats.org/officeDocument/2006/relationships/hyperlink" Target="https://www.epa.gov/system/files/images/2022-09/HowToReadALabel-508c-Final-2022-08-30%20%28005%29_1.png" TargetMode="External"/><Relationship Id="rId4" Type="http://schemas.openxmlformats.org/officeDocument/2006/relationships/hyperlink" Target="https://www.cdc.gov/infection-control/media/pdfs/Strive-EC102-508.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8908D4-9ABA-7478-B671-F0C6906D1937}"/>
              </a:ext>
            </a:extLst>
          </p:cNvPr>
          <p:cNvSpPr>
            <a:spLocks noGrp="1"/>
          </p:cNvSpPr>
          <p:nvPr>
            <p:ph type="ctrTitle"/>
          </p:nvPr>
        </p:nvSpPr>
        <p:spPr/>
        <p:txBody>
          <a:bodyPr>
            <a:normAutofit/>
          </a:bodyPr>
          <a:lstStyle/>
          <a:p>
            <a:r>
              <a:rPr lang="en-US" dirty="0"/>
              <a:t>Cleaning and Disinfecting the Environment </a:t>
            </a:r>
          </a:p>
        </p:txBody>
      </p:sp>
      <p:sp>
        <p:nvSpPr>
          <p:cNvPr id="3" name="Subtitle 2">
            <a:extLst>
              <a:ext uri="{FF2B5EF4-FFF2-40B4-BE49-F238E27FC236}">
                <a16:creationId xmlns:a16="http://schemas.microsoft.com/office/drawing/2014/main" id="{4AF8AEED-9FBF-5FEE-2349-9A776B7F749D}"/>
              </a:ext>
            </a:extLst>
          </p:cNvPr>
          <p:cNvSpPr>
            <a:spLocks noGrp="1"/>
          </p:cNvSpPr>
          <p:nvPr>
            <p:ph type="subTitle" idx="1"/>
          </p:nvPr>
        </p:nvSpPr>
        <p:spPr/>
        <p:txBody>
          <a:bodyPr>
            <a:normAutofit/>
          </a:bodyPr>
          <a:lstStyle/>
          <a:p>
            <a:r>
              <a:rPr lang="en-US" dirty="0"/>
              <a:t>Nursing</a:t>
            </a:r>
          </a:p>
          <a:p>
            <a:endParaRPr lang="en-US" dirty="0"/>
          </a:p>
        </p:txBody>
      </p:sp>
    </p:spTree>
    <p:extLst>
      <p:ext uri="{BB962C8B-B14F-4D97-AF65-F5344CB8AC3E}">
        <p14:creationId xmlns:p14="http://schemas.microsoft.com/office/powerpoint/2010/main" val="4132670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Picture 4">
            <a:extLst>
              <a:ext uri="{FF2B5EF4-FFF2-40B4-BE49-F238E27FC236}">
                <a16:creationId xmlns:a16="http://schemas.microsoft.com/office/drawing/2014/main" id="{1F976E8F-B486-2DA5-C3DD-FF3D33CC93F4}"/>
              </a:ext>
            </a:extLst>
          </p:cNvPr>
          <p:cNvPicPr>
            <a:picLocks noChangeAspect="1"/>
          </p:cNvPicPr>
          <p:nvPr/>
        </p:nvPicPr>
        <p:blipFill>
          <a:blip r:embed="rId3"/>
          <a:stretch>
            <a:fillRect/>
          </a:stretch>
        </p:blipFill>
        <p:spPr>
          <a:xfrm>
            <a:off x="1533525" y="514350"/>
            <a:ext cx="9124950" cy="5829300"/>
          </a:xfrm>
          <a:prstGeom prst="rect">
            <a:avLst/>
          </a:prstGeom>
        </p:spPr>
      </p:pic>
    </p:spTree>
    <p:extLst>
      <p:ext uri="{BB962C8B-B14F-4D97-AF65-F5344CB8AC3E}">
        <p14:creationId xmlns:p14="http://schemas.microsoft.com/office/powerpoint/2010/main" val="28561509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3" name="Picture 32">
            <a:extLst>
              <a:ext uri="{FF2B5EF4-FFF2-40B4-BE49-F238E27FC236}">
                <a16:creationId xmlns:a16="http://schemas.microsoft.com/office/drawing/2014/main" id="{7FF7F834-DB84-0765-D3BB-F027B36F6F18}"/>
              </a:ext>
            </a:extLst>
          </p:cNvPr>
          <p:cNvPicPr>
            <a:picLocks noChangeAspect="1"/>
          </p:cNvPicPr>
          <p:nvPr/>
        </p:nvPicPr>
        <p:blipFill>
          <a:blip r:embed="rId4">
            <a:duotone>
              <a:schemeClr val="bg2">
                <a:shade val="45000"/>
                <a:satMod val="135000"/>
              </a:schemeClr>
              <a:prstClr val="white"/>
            </a:duotone>
          </a:blip>
          <a:srcRect t="17479" r="-2" b="-2"/>
          <a:stretch>
            <a:fillRect/>
          </a:stretch>
        </p:blipFill>
        <p:spPr>
          <a:xfrm>
            <a:off x="20" y="10"/>
            <a:ext cx="12191980" cy="6857990"/>
          </a:xfrm>
          <a:prstGeom prst="rect">
            <a:avLst/>
          </a:prstGeom>
        </p:spPr>
      </p:pic>
      <p:sp>
        <p:nvSpPr>
          <p:cNvPr id="37" name="Rectangle 36">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52985F10-1AD2-0C04-E3E6-2B1FC240B978}"/>
              </a:ext>
            </a:extLst>
          </p:cNvPr>
          <p:cNvSpPr>
            <a:spLocks noGrp="1"/>
          </p:cNvSpPr>
          <p:nvPr>
            <p:ph type="title"/>
          </p:nvPr>
        </p:nvSpPr>
        <p:spPr>
          <a:xfrm>
            <a:off x="838200" y="365125"/>
            <a:ext cx="10515600" cy="1325563"/>
          </a:xfrm>
        </p:spPr>
        <p:txBody>
          <a:bodyPr>
            <a:normAutofit/>
          </a:bodyPr>
          <a:lstStyle/>
          <a:p>
            <a:r>
              <a:rPr lang="en-US" dirty="0"/>
              <a:t>Categories of Disinfectants and</a:t>
            </a:r>
            <a:br>
              <a:rPr lang="en-US" dirty="0"/>
            </a:br>
            <a:r>
              <a:rPr lang="en-US" dirty="0"/>
              <a:t> Disinfection Process</a:t>
            </a:r>
            <a:endParaRPr lang="en-US"/>
          </a:p>
        </p:txBody>
      </p:sp>
      <p:graphicFrame>
        <p:nvGraphicFramePr>
          <p:cNvPr id="32" name="Content Placeholder 29">
            <a:extLst>
              <a:ext uri="{FF2B5EF4-FFF2-40B4-BE49-F238E27FC236}">
                <a16:creationId xmlns:a16="http://schemas.microsoft.com/office/drawing/2014/main" id="{F98A0320-A78A-3E59-65D7-190274525783}"/>
              </a:ext>
            </a:extLst>
          </p:cNvPr>
          <p:cNvGraphicFramePr>
            <a:graphicFrameLocks noGrp="1"/>
          </p:cNvGraphicFramePr>
          <p:nvPr>
            <p:ph idx="1"/>
            <p:extLst>
              <p:ext uri="{D42A27DB-BD31-4B8C-83A1-F6EECF244321}">
                <p14:modId xmlns:p14="http://schemas.microsoft.com/office/powerpoint/2010/main" val="120169729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Tree>
    <p:extLst>
      <p:ext uri="{BB962C8B-B14F-4D97-AF65-F5344CB8AC3E}">
        <p14:creationId xmlns:p14="http://schemas.microsoft.com/office/powerpoint/2010/main" val="4095850286"/>
      </p:ext>
    </p:extLst>
  </p:cSld>
  <p:clrMapOvr>
    <a:masterClrMapping/>
  </p:clrMapOvr>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CC7D6-11BE-C7E4-7F17-C26F188586C2}"/>
              </a:ext>
            </a:extLst>
          </p:cNvPr>
          <p:cNvSpPr>
            <a:spLocks noGrp="1"/>
          </p:cNvSpPr>
          <p:nvPr>
            <p:ph type="title"/>
          </p:nvPr>
        </p:nvSpPr>
        <p:spPr/>
        <p:txBody>
          <a:bodyPr/>
          <a:lstStyle/>
          <a:p>
            <a:r>
              <a:rPr lang="en-US" dirty="0"/>
              <a:t>Surface Cleaning Schedule</a:t>
            </a:r>
          </a:p>
        </p:txBody>
      </p:sp>
      <p:sp>
        <p:nvSpPr>
          <p:cNvPr id="3" name="Content Placeholder 2">
            <a:extLst>
              <a:ext uri="{FF2B5EF4-FFF2-40B4-BE49-F238E27FC236}">
                <a16:creationId xmlns:a16="http://schemas.microsoft.com/office/drawing/2014/main" id="{329BA979-C6D3-16AE-A233-9644E9D591AB}"/>
              </a:ext>
            </a:extLst>
          </p:cNvPr>
          <p:cNvSpPr>
            <a:spLocks noGrp="1"/>
          </p:cNvSpPr>
          <p:nvPr>
            <p:ph idx="1"/>
          </p:nvPr>
        </p:nvSpPr>
        <p:spPr/>
        <p:txBody>
          <a:bodyPr vert="horz" lIns="91440" tIns="45720" rIns="91440" bIns="45720" rtlCol="0" anchor="t">
            <a:normAutofit/>
          </a:bodyPr>
          <a:lstStyle/>
          <a:p>
            <a:r>
              <a:rPr lang="en-US" sz="2400" dirty="0">
                <a:solidFill>
                  <a:srgbClr val="1C1D1F"/>
                </a:solidFill>
                <a:latin typeface="Aptos"/>
              </a:rPr>
              <a:t>Perform routine and targeted cleaning of environmental surfaces as indicated by the level of resident contact and degree of soiling.</a:t>
            </a:r>
            <a:endParaRPr lang="en-US" sz="2400">
              <a:latin typeface="Aptos"/>
            </a:endParaRPr>
          </a:p>
          <a:p>
            <a:r>
              <a:rPr lang="en-US" sz="2400" dirty="0">
                <a:solidFill>
                  <a:srgbClr val="1C1D1F"/>
                </a:solidFill>
                <a:latin typeface="Aptos"/>
              </a:rPr>
              <a:t>Clean and disinfect surfaces in close proximity to the resident and frequently touched surfaces in the resident care environment on a more frequent schedule compared to other surfaces.</a:t>
            </a:r>
          </a:p>
          <a:p>
            <a:r>
              <a:rPr lang="en-US" sz="2400" dirty="0"/>
              <a:t>All staff should promptly clean and decontaminate spills of blood or other potentially infectious materials OR contact environmental services for immediate assistance.</a:t>
            </a:r>
          </a:p>
          <a:p>
            <a:endParaRPr lang="en-US" sz="2400" dirty="0"/>
          </a:p>
          <a:p>
            <a:r>
              <a:rPr lang="en-US" sz="2400" dirty="0"/>
              <a:t>Reusable medical equipment will be described in a different section of training.</a:t>
            </a:r>
          </a:p>
          <a:p>
            <a:endParaRPr lang="en-US" sz="2400" dirty="0"/>
          </a:p>
          <a:p>
            <a:endParaRPr lang="en-US" sz="2400" dirty="0"/>
          </a:p>
          <a:p>
            <a:endParaRPr lang="en-US" sz="2400" dirty="0"/>
          </a:p>
        </p:txBody>
      </p:sp>
    </p:spTree>
    <p:extLst>
      <p:ext uri="{BB962C8B-B14F-4D97-AF65-F5344CB8AC3E}">
        <p14:creationId xmlns:p14="http://schemas.microsoft.com/office/powerpoint/2010/main" val="3539015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62E0713-05A5-F41A-DE3A-7B47A211DD4C}"/>
              </a:ext>
            </a:extLst>
          </p:cNvPr>
          <p:cNvPicPr>
            <a:picLocks noChangeAspect="1"/>
          </p:cNvPicPr>
          <p:nvPr/>
        </p:nvPicPr>
        <p:blipFill>
          <a:blip r:embed="rId3"/>
          <a:stretch>
            <a:fillRect/>
          </a:stretch>
        </p:blipFill>
        <p:spPr>
          <a:xfrm>
            <a:off x="3557587" y="123825"/>
            <a:ext cx="5076825" cy="6610350"/>
          </a:xfrm>
          <a:prstGeom prst="rect">
            <a:avLst/>
          </a:prstGeom>
        </p:spPr>
      </p:pic>
    </p:spTree>
    <p:extLst>
      <p:ext uri="{BB962C8B-B14F-4D97-AF65-F5344CB8AC3E}">
        <p14:creationId xmlns:p14="http://schemas.microsoft.com/office/powerpoint/2010/main" val="3141147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94C0C-684A-3C7C-E568-60C8F488E855}"/>
              </a:ext>
            </a:extLst>
          </p:cNvPr>
          <p:cNvSpPr>
            <a:spLocks noGrp="1"/>
          </p:cNvSpPr>
          <p:nvPr>
            <p:ph type="title"/>
          </p:nvPr>
        </p:nvSpPr>
        <p:spPr/>
        <p:txBody>
          <a:bodyPr/>
          <a:lstStyle/>
          <a:p>
            <a:r>
              <a:rPr lang="en-US" dirty="0"/>
              <a:t>Disinfectants</a:t>
            </a:r>
          </a:p>
        </p:txBody>
      </p:sp>
      <p:sp>
        <p:nvSpPr>
          <p:cNvPr id="3" name="Content Placeholder 2">
            <a:extLst>
              <a:ext uri="{FF2B5EF4-FFF2-40B4-BE49-F238E27FC236}">
                <a16:creationId xmlns:a16="http://schemas.microsoft.com/office/drawing/2014/main" id="{1331A5A7-DE73-025E-8CCF-9FA1E0396023}"/>
              </a:ext>
            </a:extLst>
          </p:cNvPr>
          <p:cNvSpPr>
            <a:spLocks noGrp="1"/>
          </p:cNvSpPr>
          <p:nvPr>
            <p:ph idx="1"/>
          </p:nvPr>
        </p:nvSpPr>
        <p:spPr/>
        <p:txBody>
          <a:bodyPr vert="horz" lIns="91440" tIns="45720" rIns="91440" bIns="45720" rtlCol="0" anchor="t">
            <a:normAutofit/>
          </a:bodyPr>
          <a:lstStyle/>
          <a:p>
            <a:r>
              <a:rPr lang="en-US" sz="2400" dirty="0">
                <a:solidFill>
                  <a:srgbClr val="1C1D1F"/>
                </a:solidFill>
              </a:rPr>
              <a:t>Select EPA-registered disinfectants that have microbiocidal activity against the pathogens most likely to contaminate the resident-care environment.</a:t>
            </a:r>
          </a:p>
          <a:p>
            <a:endParaRPr lang="en-US" sz="2400" dirty="0">
              <a:solidFill>
                <a:srgbClr val="1C1D1F"/>
              </a:solidFill>
            </a:endParaRPr>
          </a:p>
          <a:p>
            <a:r>
              <a:rPr lang="en-US" sz="2400" dirty="0">
                <a:solidFill>
                  <a:srgbClr val="1C1D1F"/>
                </a:solidFill>
                <a:latin typeface="Aptos"/>
              </a:rPr>
              <a:t>When information from manufacturers is limited regarding selection and use of agents for specific microorganisms, environmental surfaces or equipment, facility policies regarding cleaning and disinfecting should be guided by the best available evidence and careful consideration of the risks and benefits of the available options.</a:t>
            </a:r>
          </a:p>
          <a:p>
            <a:pPr marL="0" indent="0">
              <a:buNone/>
            </a:pPr>
            <a:endParaRPr lang="en-US" sz="2400" dirty="0">
              <a:solidFill>
                <a:srgbClr val="1C1D1F"/>
              </a:solidFill>
              <a:latin typeface="Aptos"/>
            </a:endParaRPr>
          </a:p>
        </p:txBody>
      </p:sp>
    </p:spTree>
    <p:extLst>
      <p:ext uri="{BB962C8B-B14F-4D97-AF65-F5344CB8AC3E}">
        <p14:creationId xmlns:p14="http://schemas.microsoft.com/office/powerpoint/2010/main" val="33505962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A1CF6-758F-1822-33B4-DB785C5EBD82}"/>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3E1C3C07-7627-3B81-67A2-456A54579D86}"/>
              </a:ext>
            </a:extLst>
          </p:cNvPr>
          <p:cNvSpPr>
            <a:spLocks noGrp="1"/>
          </p:cNvSpPr>
          <p:nvPr>
            <p:ph idx="1"/>
          </p:nvPr>
        </p:nvSpPr>
        <p:spPr/>
        <p:txBody>
          <a:bodyPr vert="horz" lIns="91440" tIns="45720" rIns="91440" bIns="45720" rtlCol="0" anchor="t">
            <a:normAutofit/>
          </a:bodyPr>
          <a:lstStyle/>
          <a:p>
            <a:r>
              <a:rPr lang="en-US" sz="1600" dirty="0">
                <a:solidFill>
                  <a:srgbClr val="3D4551"/>
                </a:solidFill>
                <a:latin typeface="Aptos"/>
                <a:cs typeface="Poppins"/>
              </a:rPr>
              <a:t>CDC's Core Infection Prevention and Control Practices for Safe Healthcare Delivery in All Settings, </a:t>
            </a:r>
            <a:r>
              <a:rPr lang="en-US" sz="1600" dirty="0">
                <a:solidFill>
                  <a:srgbClr val="3D4551"/>
                </a:solidFill>
                <a:ea typeface="+mn-lt"/>
                <a:cs typeface="+mn-lt"/>
                <a:hlinkClick r:id="rId2"/>
              </a:rPr>
              <a:t>CDC's Core Infection Prevention and Control Practices for Safe Healthcare Delivery in All Settings | Infection Control | CDC</a:t>
            </a:r>
            <a:r>
              <a:rPr lang="en-US" sz="1600" dirty="0">
                <a:solidFill>
                  <a:srgbClr val="3D4551"/>
                </a:solidFill>
                <a:ea typeface="+mn-lt"/>
                <a:cs typeface="+mn-lt"/>
              </a:rPr>
              <a:t>, Accessed 08-19-2025</a:t>
            </a:r>
            <a:endParaRPr lang="en-US" sz="1600" dirty="0">
              <a:latin typeface="Aptos"/>
            </a:endParaRPr>
          </a:p>
          <a:p>
            <a:endParaRPr lang="en-US" sz="1600" dirty="0"/>
          </a:p>
          <a:p>
            <a:r>
              <a:rPr lang="en-US" sz="1600" dirty="0"/>
              <a:t>CDC Environmental Cleaning and Disinfection: Principles of Infection Transmission and the Role of the Environment, </a:t>
            </a:r>
            <a:r>
              <a:rPr lang="en-US" sz="1600" dirty="0">
                <a:hlinkClick r:id="rId3"/>
              </a:rPr>
              <a:t>https://www.cdc.gov/infection-control/media/pdfs/Strive-EC101-508.pdf</a:t>
            </a:r>
            <a:r>
              <a:rPr lang="en-US" sz="1600" dirty="0"/>
              <a:t>  Accessed 06-25-2025</a:t>
            </a:r>
            <a:endParaRPr lang="en-US"/>
          </a:p>
          <a:p>
            <a:endParaRPr lang="en-US" sz="1600" dirty="0"/>
          </a:p>
          <a:p>
            <a:r>
              <a:rPr lang="en-US" sz="1600" dirty="0"/>
              <a:t>CDC  Cleaning and Disinfection Strategies for Non-Critical Surfaces and Equipment, </a:t>
            </a:r>
            <a:r>
              <a:rPr lang="en-US" sz="1600" dirty="0">
                <a:hlinkClick r:id="rId4"/>
              </a:rPr>
              <a:t>https://www.cdc.gov/infection-control/media/pdfs/Strive-EC102-508.pdf</a:t>
            </a:r>
            <a:r>
              <a:rPr lang="en-US" sz="1600" dirty="0"/>
              <a:t>   Accessed 06-25-2025</a:t>
            </a:r>
          </a:p>
          <a:p>
            <a:endParaRPr lang="en-US" sz="1600" dirty="0"/>
          </a:p>
          <a:p>
            <a:r>
              <a:rPr lang="en-US" sz="1600" dirty="0"/>
              <a:t>EPA How to Read A Disinfectant Label, </a:t>
            </a:r>
            <a:r>
              <a:rPr lang="en-US" sz="1600" dirty="0">
                <a:hlinkClick r:id="rId5"/>
              </a:rPr>
              <a:t>https://www.epa.gov/system/files/images/2022-09/HowToReadALabel-508c-Final-2022-08-30%20%28005%29_1.png</a:t>
            </a:r>
            <a:r>
              <a:rPr lang="en-US" sz="1600" dirty="0"/>
              <a:t>     Accessed 06-25-2025</a:t>
            </a:r>
          </a:p>
          <a:p>
            <a:endParaRPr lang="en-US" sz="1600" dirty="0"/>
          </a:p>
          <a:p>
            <a:endParaRPr lang="en-US" sz="1600" dirty="0"/>
          </a:p>
          <a:p>
            <a:endParaRPr lang="en-US" sz="1600" dirty="0"/>
          </a:p>
          <a:p>
            <a:pPr marL="0" indent="0">
              <a:buNone/>
            </a:pPr>
            <a:endParaRPr lang="en-US" dirty="0"/>
          </a:p>
          <a:p>
            <a:endParaRPr lang="en-US" dirty="0"/>
          </a:p>
        </p:txBody>
      </p:sp>
    </p:spTree>
    <p:extLst>
      <p:ext uri="{BB962C8B-B14F-4D97-AF65-F5344CB8AC3E}">
        <p14:creationId xmlns:p14="http://schemas.microsoft.com/office/powerpoint/2010/main" val="25338853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86287BC1FF61449EBDCBE2752E2283" ma:contentTypeVersion="1" ma:contentTypeDescription="Create a new document." ma:contentTypeScope="" ma:versionID="71d0bfd05c7ae7717053b9108adeb2f0">
  <xsd:schema xmlns:xsd="http://www.w3.org/2001/XMLSchema" xmlns:xs="http://www.w3.org/2001/XMLSchema" xmlns:p="http://schemas.microsoft.com/office/2006/metadata/properties" xmlns:ns1="http://schemas.microsoft.com/sharepoint/v3" targetNamespace="http://schemas.microsoft.com/office/2006/metadata/properties" ma:root="true" ma:fieldsID="ff01fac345008aa34b3a53f2166bf3c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81C3ED6-F1B0-4D9B-90F5-48D4B007FA79}"/>
</file>

<file path=customXml/itemProps2.xml><?xml version="1.0" encoding="utf-8"?>
<ds:datastoreItem xmlns:ds="http://schemas.openxmlformats.org/officeDocument/2006/customXml" ds:itemID="{3D93DB6A-DAC3-4E2D-8997-BD60E42A13D3}"/>
</file>

<file path=customXml/itemProps3.xml><?xml version="1.0" encoding="utf-8"?>
<ds:datastoreItem xmlns:ds="http://schemas.openxmlformats.org/officeDocument/2006/customXml" ds:itemID="{9252FD13-6480-47EE-997C-D4D330586264}"/>
</file>

<file path=docProps/app.xml><?xml version="1.0" encoding="utf-8"?>
<Properties xmlns="http://schemas.openxmlformats.org/officeDocument/2006/extended-properties" xmlns:vt="http://schemas.openxmlformats.org/officeDocument/2006/docPropsVTypes">
  <TotalTime>101</TotalTime>
  <Words>1049</Words>
  <Application>Microsoft Office PowerPoint</Application>
  <PresentationFormat>Widescreen</PresentationFormat>
  <Paragraphs>63</Paragraphs>
  <Slides>7</Slides>
  <Notes>4</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Cleaning and Disinfecting the Environment </vt:lpstr>
      <vt:lpstr>PowerPoint Presentation</vt:lpstr>
      <vt:lpstr>Categories of Disinfectants and  Disinfection Process</vt:lpstr>
      <vt:lpstr>Surface Cleaning Schedule</vt:lpstr>
      <vt:lpstr>PowerPoint Presentation</vt:lpstr>
      <vt:lpstr>Disinfectants</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Linda Behan</dc:creator>
  <cp:lastModifiedBy>Linda Behan</cp:lastModifiedBy>
  <cp:revision>153</cp:revision>
  <dcterms:created xsi:type="dcterms:W3CDTF">2025-06-25T14:43:55Z</dcterms:created>
  <dcterms:modified xsi:type="dcterms:W3CDTF">2025-08-19T19:25:13Z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0x010100A086287BC1FF61449EBDCBE2752E2283</vt:lpwstr>
  </property>
</Properties>
</file>